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3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notesSlides/notesSlide4.xml" ContentType="application/vnd.openxmlformats-officedocument.presentationml.notesSlide+xml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notesSlides/notesSlide10.xml" ContentType="application/vnd.openxmlformats-officedocument.presentationml.notesSlide+xml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embeddings/oleObject22.bin" ContentType="application/vnd.openxmlformats-officedocument.oleObject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notesSlides/notesSlide18.xml" ContentType="application/vnd.openxmlformats-officedocument.presentationml.notesSlide+xml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notesSlides/notesSlide19.xml" ContentType="application/vnd.openxmlformats-officedocument.presentationml.notesSlide+xml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notesSlides/notesSlide20.xml" ContentType="application/vnd.openxmlformats-officedocument.presentationml.notesSlide+xml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notesSlides/notesSlide21.xml" ContentType="application/vnd.openxmlformats-officedocument.presentationml.notesSlide+xml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notesSlides/notesSlide22.xml" ContentType="application/vnd.openxmlformats-officedocument.presentationml.notesSlide+xml"/>
  <Override PartName="/ppt/embeddings/oleObject40.bin" ContentType="application/vnd.openxmlformats-officedocument.oleObject"/>
  <Override PartName="/ppt/notesSlides/notesSlide23.xml" ContentType="application/vnd.openxmlformats-officedocument.presentationml.notesSlide+xml"/>
  <Override PartName="/ppt/embeddings/oleObject41.bin" ContentType="application/vnd.openxmlformats-officedocument.oleObject"/>
  <Override PartName="/ppt/notesSlides/notesSlide24.xml" ContentType="application/vnd.openxmlformats-officedocument.presentationml.notesSlide+xml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embeddings/oleObject47.bin" ContentType="application/vnd.openxmlformats-officedocument.oleObject"/>
  <Override PartName="/ppt/embeddings/oleObject48.bin" ContentType="application/vnd.openxmlformats-officedocument.oleObject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embeddings/oleObject51.bin" ContentType="application/vnd.openxmlformats-officedocument.oleObject"/>
  <Override PartName="/ppt/notesSlides/notesSlide27.xml" ContentType="application/vnd.openxmlformats-officedocument.presentationml.notesSlide+xml"/>
  <Override PartName="/ppt/embeddings/oleObject52.bin" ContentType="application/vnd.openxmlformats-officedocument.oleObject"/>
  <Override PartName="/ppt/embeddings/oleObject53.bin" ContentType="application/vnd.openxmlformats-officedocument.oleObject"/>
  <Override PartName="/ppt/notesSlides/notesSlide28.xml" ContentType="application/vnd.openxmlformats-officedocument.presentationml.notesSlide+xml"/>
  <Override PartName="/ppt/embeddings/oleObject54.bin" ContentType="application/vnd.openxmlformats-officedocument.oleObject"/>
  <Override PartName="/ppt/embeddings/oleObject55.bin" ContentType="application/vnd.openxmlformats-officedocument.oleObject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embeddings/oleObject56.bin" ContentType="application/vnd.openxmlformats-officedocument.oleObject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58" r:id="rId3"/>
    <p:sldId id="262" r:id="rId4"/>
    <p:sldId id="309" r:id="rId5"/>
    <p:sldId id="304" r:id="rId6"/>
    <p:sldId id="302" r:id="rId7"/>
    <p:sldId id="303" r:id="rId8"/>
    <p:sldId id="308" r:id="rId9"/>
    <p:sldId id="311" r:id="rId10"/>
    <p:sldId id="300" r:id="rId11"/>
    <p:sldId id="301" r:id="rId12"/>
    <p:sldId id="272" r:id="rId13"/>
    <p:sldId id="274" r:id="rId14"/>
    <p:sldId id="276" r:id="rId15"/>
    <p:sldId id="286" r:id="rId16"/>
    <p:sldId id="348" r:id="rId17"/>
    <p:sldId id="287" r:id="rId18"/>
    <p:sldId id="292" r:id="rId19"/>
    <p:sldId id="307" r:id="rId20"/>
    <p:sldId id="346" r:id="rId21"/>
    <p:sldId id="298" r:id="rId22"/>
    <p:sldId id="294" r:id="rId23"/>
    <p:sldId id="299" r:id="rId24"/>
    <p:sldId id="295" r:id="rId25"/>
    <p:sldId id="347" r:id="rId26"/>
    <p:sldId id="297" r:id="rId27"/>
    <p:sldId id="319" r:id="rId28"/>
    <p:sldId id="320" r:id="rId29"/>
    <p:sldId id="321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33" r:id="rId41"/>
    <p:sldId id="334" r:id="rId42"/>
    <p:sldId id="335" r:id="rId43"/>
    <p:sldId id="339" r:id="rId44"/>
    <p:sldId id="340" r:id="rId45"/>
    <p:sldId id="341" r:id="rId46"/>
    <p:sldId id="343" r:id="rId47"/>
    <p:sldId id="345" r:id="rId48"/>
  </p:sldIdLst>
  <p:sldSz cx="9144000" cy="6858000" type="screen4x3"/>
  <p:notesSz cx="7315200" cy="9601200"/>
  <p:custDataLst>
    <p:tags r:id="rId51"/>
  </p:custDataLst>
  <p:defaultTextStyle>
    <a:defPPr>
      <a:defRPr lang="da-DK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B5A3A"/>
    <a:srgbClr val="335E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595" autoAdjust="0"/>
  </p:normalViewPr>
  <p:slideViewPr>
    <p:cSldViewPr>
      <p:cViewPr varScale="1">
        <p:scale>
          <a:sx n="102" d="100"/>
          <a:sy n="102" d="100"/>
        </p:scale>
        <p:origin x="-1832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19" y="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tags" Target="tags/tag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Relationship Id="rId2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60.emf"/><Relationship Id="rId1" Type="http://schemas.openxmlformats.org/officeDocument/2006/relationships/image" Target="../media/image57.emf"/><Relationship Id="rId2" Type="http://schemas.openxmlformats.org/officeDocument/2006/relationships/image" Target="../media/image58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64.emf"/><Relationship Id="rId5" Type="http://schemas.openxmlformats.org/officeDocument/2006/relationships/image" Target="../media/image65.emf"/><Relationship Id="rId1" Type="http://schemas.openxmlformats.org/officeDocument/2006/relationships/image" Target="../media/image61.emf"/><Relationship Id="rId2" Type="http://schemas.openxmlformats.org/officeDocument/2006/relationships/image" Target="../media/image6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Relationship Id="rId2" Type="http://schemas.openxmlformats.org/officeDocument/2006/relationships/image" Target="../media/image67.emf"/><Relationship Id="rId3" Type="http://schemas.openxmlformats.org/officeDocument/2006/relationships/image" Target="../media/image6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4" Type="http://schemas.openxmlformats.org/officeDocument/2006/relationships/image" Target="../media/image76.emf"/><Relationship Id="rId5" Type="http://schemas.openxmlformats.org/officeDocument/2006/relationships/image" Target="../media/image77.emf"/><Relationship Id="rId1" Type="http://schemas.openxmlformats.org/officeDocument/2006/relationships/image" Target="../media/image73.emf"/><Relationship Id="rId2" Type="http://schemas.openxmlformats.org/officeDocument/2006/relationships/image" Target="../media/image74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4" Type="http://schemas.openxmlformats.org/officeDocument/2006/relationships/image" Target="../media/image82.emf"/><Relationship Id="rId1" Type="http://schemas.openxmlformats.org/officeDocument/2006/relationships/image" Target="../media/image72.emf"/><Relationship Id="rId2" Type="http://schemas.openxmlformats.org/officeDocument/2006/relationships/image" Target="../media/image80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Relationship Id="rId2" Type="http://schemas.openxmlformats.org/officeDocument/2006/relationships/image" Target="../media/image85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Relationship Id="rId2" Type="http://schemas.openxmlformats.org/officeDocument/2006/relationships/image" Target="../media/image87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15.emf"/><Relationship Id="rId7" Type="http://schemas.openxmlformats.org/officeDocument/2006/relationships/image" Target="../media/image16.emf"/><Relationship Id="rId1" Type="http://schemas.openxmlformats.org/officeDocument/2006/relationships/image" Target="../media/image10.emf"/><Relationship Id="rId2" Type="http://schemas.openxmlformats.org/officeDocument/2006/relationships/image" Target="../media/image1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6" Type="http://schemas.openxmlformats.org/officeDocument/2006/relationships/image" Target="../media/image16.emf"/><Relationship Id="rId1" Type="http://schemas.openxmlformats.org/officeDocument/2006/relationships/image" Target="../media/image17.emf"/><Relationship Id="rId2" Type="http://schemas.openxmlformats.org/officeDocument/2006/relationships/image" Target="../media/image1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Relationship Id="rId2" Type="http://schemas.openxmlformats.org/officeDocument/2006/relationships/image" Target="../media/image2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Relationship Id="rId2" Type="http://schemas.openxmlformats.org/officeDocument/2006/relationships/image" Target="../media/image3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Relationship Id="rId2" Type="http://schemas.openxmlformats.org/officeDocument/2006/relationships/image" Target="../media/image3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Relationship Id="rId2" Type="http://schemas.openxmlformats.org/officeDocument/2006/relationships/image" Target="../media/image49.emf"/><Relationship Id="rId3" Type="http://schemas.openxmlformats.org/officeDocument/2006/relationships/image" Target="../media/image5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Relationship Id="rId2" Type="http://schemas.openxmlformats.org/officeDocument/2006/relationships/image" Target="../media/image5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da-DK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endParaRPr lang="da-DK" dirty="0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15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da-DK" dirty="0"/>
          </a:p>
        </p:txBody>
      </p:sp>
      <p:sp>
        <p:nvSpPr>
          <p:cNvPr id="215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186D1ADC-26B8-E543-BBE5-C8FBE09B11D5}" type="slidenum">
              <a:rPr lang="da-DK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019028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2890BD-22F7-1948-BFDD-4BDEC31E4683}" type="slidenum">
              <a:rPr lang="da-DK"/>
              <a:pPr/>
              <a:t>1</a:t>
            </a:fld>
            <a:endParaRPr lang="da-DK" dirty="0"/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Forelæsning: 32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Again search</a:t>
            </a:r>
            <a:r>
              <a:rPr lang="en-US" baseline="0" dirty="0" smtClean="0"/>
              <a:t> for maxima in scale-space (in 3D)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11</a:t>
            </a:fld>
            <a:endParaRPr lang="da-DK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dirty="0">
              <a:latin typeface="Verdana" charset="0"/>
              <a:ea typeface="ＭＳ Ｐゴシック" charset="-128"/>
            </a:endParaRP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BD522BA-7854-034E-A647-5A2CFE518B0C}" type="slidenum">
              <a:rPr lang="da-DK"/>
              <a:pPr/>
              <a:t>13</a:t>
            </a:fld>
            <a:endParaRPr lang="da-DK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Actually</a:t>
            </a:r>
            <a:r>
              <a:rPr lang="en-US" baseline="0" dirty="0" smtClean="0"/>
              <a:t> the lamps are not used, instead an array of LED spot lights are used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14</a:t>
            </a:fld>
            <a:endParaRPr lang="da-DK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potential match: If one or more points in the other image pass</a:t>
            </a:r>
            <a:r>
              <a:rPr lang="en-US" baseline="0" dirty="0" smtClean="0"/>
              <a:t> the 3 tests a match is counted for the point in the key frame.</a:t>
            </a:r>
          </a:p>
          <a:p>
            <a:r>
              <a:rPr lang="en-US" baseline="0" dirty="0" smtClean="0"/>
              <a:t>Total Interest Points: Total number of interest points detected in the key frame.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Recall rate must be high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15</a:t>
            </a:fld>
            <a:endParaRPr lang="da-DK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Epipolar</a:t>
            </a:r>
            <a:r>
              <a:rPr lang="en-US" dirty="0" smtClean="0"/>
              <a:t> Geometry: </a:t>
            </a:r>
            <a:r>
              <a:rPr lang="en-US" dirty="0" err="1" smtClean="0"/>
              <a:t>Epipoles</a:t>
            </a:r>
            <a:r>
              <a:rPr lang="en-US" dirty="0" smtClean="0"/>
              <a:t> can be outside image plane.</a:t>
            </a:r>
          </a:p>
          <a:p>
            <a:r>
              <a:rPr lang="en-US" dirty="0" err="1" smtClean="0"/>
              <a:t>Epipolar</a:t>
            </a:r>
            <a:r>
              <a:rPr lang="en-US" dirty="0" smtClean="0"/>
              <a:t> Line: A</a:t>
            </a:r>
            <a:r>
              <a:rPr lang="en-US" baseline="0" dirty="0" smtClean="0"/>
              <a:t> potential match in the other image must be within 2.5 pixels orthogonally on the </a:t>
            </a:r>
            <a:r>
              <a:rPr lang="en-US" baseline="0" dirty="0" err="1" smtClean="0"/>
              <a:t>epipolar</a:t>
            </a:r>
            <a:r>
              <a:rPr lang="en-US" baseline="0" dirty="0" smtClean="0"/>
              <a:t> line formed by the optical centers and the point in the key frame.</a:t>
            </a:r>
            <a:endParaRPr lang="en-US" dirty="0" smtClean="0"/>
          </a:p>
          <a:p>
            <a:r>
              <a:rPr lang="en-US" dirty="0" smtClean="0"/>
              <a:t>Surface geometry: The detected 3D points should lie close to the ground truth surface.  Match consistent</a:t>
            </a:r>
            <a:r>
              <a:rPr lang="en-US" baseline="0" dirty="0" smtClean="0"/>
              <a:t> with the true geometry of the scene.</a:t>
            </a:r>
            <a:endParaRPr lang="en-US" dirty="0" smtClean="0"/>
          </a:p>
          <a:p>
            <a:r>
              <a:rPr lang="en-US" dirty="0" smtClean="0"/>
              <a:t>Absolute Scale:</a:t>
            </a:r>
            <a:r>
              <a:rPr lang="en-US" baseline="0" dirty="0" smtClean="0"/>
              <a:t> We want to see the same patch of 3D surface in both images, hence the detectors should localize interest point across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16</a:t>
            </a:fld>
            <a:endParaRPr lang="da-DK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 averaged over all 60 scenes.</a:t>
            </a:r>
          </a:p>
          <a:p>
            <a:endParaRPr lang="en-US" dirty="0" smtClean="0"/>
          </a:p>
          <a:p>
            <a:r>
              <a:rPr lang="en-US" dirty="0" smtClean="0"/>
              <a:t>DoG and fixed scale Harris does well,</a:t>
            </a:r>
            <a:r>
              <a:rPr lang="en-US" baseline="0" dirty="0" smtClean="0"/>
              <a:t> except fixed scale Harris performs poorly over scale.</a:t>
            </a:r>
          </a:p>
          <a:p>
            <a:r>
              <a:rPr lang="en-US" baseline="0" dirty="0" smtClean="0"/>
              <a:t>Multi-scale Harris actually perform quite well (/not included).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17</a:t>
            </a:fld>
            <a:endParaRPr lang="da-DK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Find potential matches</a:t>
            </a:r>
            <a:r>
              <a:rPr lang="en-US" baseline="0" dirty="0" smtClean="0"/>
              <a:t> – in principal we can have several candidates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19</a:t>
            </a:fld>
            <a:endParaRPr lang="da-DK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patch</a:t>
            </a:r>
            <a:r>
              <a:rPr lang="en-US" baseline="0" dirty="0" smtClean="0"/>
              <a:t> F1 similar to patch F2?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21</a:t>
            </a:fld>
            <a:endParaRPr lang="da-DK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 similarity measures because</a:t>
            </a:r>
            <a:r>
              <a:rPr lang="en-US" baseline="0" dirty="0" smtClean="0"/>
              <a:t> we want them to have small values for similar patches and large values for dissimilar patches.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22</a:t>
            </a:fld>
            <a:endParaRPr lang="da-DK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</a:t>
            </a:r>
            <a:r>
              <a:rPr lang="en-US" baseline="0" dirty="0" smtClean="0"/>
              <a:t> affine model of intensity distortions is not a completely realistic model, but is a good approximation.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Normalization: So how do we pick a and c?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23</a:t>
            </a:fld>
            <a:endParaRPr lang="da-DK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 scale sigma=0</a:t>
            </a:r>
            <a:r>
              <a:rPr lang="en-US" baseline="0" dirty="0" smtClean="0"/>
              <a:t> we have the original image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</a:t>
            </a:fld>
            <a:endParaRPr lang="da-DK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Subtract</a:t>
            </a:r>
            <a:r>
              <a:rPr lang="en-US" baseline="0" dirty="0" smtClean="0"/>
              <a:t> mean to remove additive constant and divide by variance to remove multiplicative contrast change factor. Standard deviation is a good measure of the contrast in a patch – It measures the spread of intensities in the patch.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also be interpreted as the angle (dot product) between the two patch vectors.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NOTICE next year: Wikipedia has a mistake in NCC where the sum term is divided by n which gives that NCC is not zero. I have removed this in the equation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24</a:t>
            </a:fld>
            <a:endParaRPr lang="da-DK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patch</a:t>
            </a:r>
            <a:r>
              <a:rPr lang="en-US" baseline="0" dirty="0" smtClean="0"/>
              <a:t> F1 similar to patch F2?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25</a:t>
            </a:fld>
            <a:endParaRPr lang="da-DK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SIFT is popular</a:t>
            </a:r>
            <a:r>
              <a:rPr lang="en-US" baseline="0" dirty="0" smtClean="0"/>
              <a:t> and performs well, so lets go into details of what it does.</a:t>
            </a:r>
          </a:p>
          <a:p>
            <a:r>
              <a:rPr lang="en-US" baseline="0" dirty="0" smtClean="0"/>
              <a:t>Several implementations available, but also patented.</a:t>
            </a:r>
          </a:p>
          <a:p>
            <a:endParaRPr lang="en-US" baseline="0" dirty="0" smtClean="0"/>
          </a:p>
          <a:p>
            <a:r>
              <a:rPr lang="en-US" sz="1200" dirty="0" smtClean="0"/>
              <a:t>16599 citations Nov. 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27</a:t>
            </a:fld>
            <a:endParaRPr lang="da-DK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the overview – lets go into details with each step.</a:t>
            </a:r>
          </a:p>
          <a:p>
            <a:r>
              <a:rPr lang="en-US" dirty="0" smtClean="0"/>
              <a:t>Orientation assignment is not even on this chart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28</a:t>
            </a:fld>
            <a:endParaRPr lang="da-DK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</a:t>
            </a:r>
            <a:r>
              <a:rPr lang="en-US" baseline="0" dirty="0" smtClean="0"/>
              <a:t> SIFT Lowe find the closest scale level in the Gaussian pyramid and compute gradients using pixel differences.</a:t>
            </a:r>
          </a:p>
          <a:p>
            <a:r>
              <a:rPr lang="en-US" baseline="0" dirty="0" smtClean="0"/>
              <a:t>The gradient measures changes in light. The gradient vector points uphill in direction of steepest ascent.  </a:t>
            </a:r>
          </a:p>
          <a:p>
            <a:r>
              <a:rPr lang="en-US" baseline="0" dirty="0" smtClean="0"/>
              <a:t>Draw on whiteboard a black and white pattern and point at zero gradient and high gradient areas.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29</a:t>
            </a:fld>
            <a:endParaRPr lang="da-DK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High peaks mean</a:t>
            </a:r>
            <a:r>
              <a:rPr lang="en-US" baseline="0" dirty="0" smtClean="0"/>
              <a:t> </a:t>
            </a:r>
            <a:r>
              <a:rPr lang="en-US" dirty="0" smtClean="0"/>
              <a:t>that we have many</a:t>
            </a:r>
            <a:r>
              <a:rPr lang="en-US" baseline="0" dirty="0" smtClean="0"/>
              <a:t> gradients pointing in this direction and / or very large gradients. Example: There is an edge near the interest point so its orientations will dominate.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Highest peak is at 170 degrees</a:t>
            </a:r>
          </a:p>
          <a:p>
            <a:r>
              <a:rPr lang="en-US" baseline="0" dirty="0" smtClean="0"/>
              <a:t>Only the peak at 200 degrees is above 80% of the 170 degree peak – height 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30</a:t>
            </a:fld>
            <a:endParaRPr lang="da-DK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</a:t>
            </a:r>
            <a:r>
              <a:rPr lang="en-US" baseline="0" dirty="0" smtClean="0"/>
              <a:t> paper suggest 16x16 pixel initial patches, but it can be larger.</a:t>
            </a:r>
          </a:p>
          <a:p>
            <a:r>
              <a:rPr lang="en-US" baseline="0" dirty="0" smtClean="0"/>
              <a:t>8 bin orientation histograms (45 degrees bin width)</a:t>
            </a:r>
          </a:p>
          <a:p>
            <a:r>
              <a:rPr lang="en-US" baseline="0" dirty="0" smtClean="0"/>
              <a:t>4x4 grid of histograms</a:t>
            </a:r>
          </a:p>
          <a:p>
            <a:r>
              <a:rPr lang="en-US" baseline="0" dirty="0" smtClean="0"/>
              <a:t>Orientation image uses pseudo colors to show orientation angle.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31</a:t>
            </a:fld>
            <a:endParaRPr lang="da-DK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33</a:t>
            </a:fld>
            <a:endParaRPr lang="da-DK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sum runs over all the 128 dimensions of the SIFT feature.</a:t>
            </a:r>
          </a:p>
          <a:p>
            <a:endParaRPr lang="en-US" dirty="0" smtClean="0"/>
          </a:p>
          <a:p>
            <a:r>
              <a:rPr lang="en-US" dirty="0" smtClean="0"/>
              <a:t>Matching: The best match needs to be significantly better</a:t>
            </a:r>
            <a:r>
              <a:rPr lang="en-US" baseline="0" dirty="0" smtClean="0"/>
              <a:t> than other matches. Best distance &lt;= Next_Best distance hence r &lt;= 1.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criterion is more stable than just using Best.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34</a:t>
            </a:fld>
            <a:endParaRPr lang="da-DK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And many more with even more exotic names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37</a:t>
            </a:fld>
            <a:endParaRPr lang="da-DK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principal we should look for points of zero gradient – these are all candidate points</a:t>
            </a:r>
          </a:p>
          <a:p>
            <a:r>
              <a:rPr lang="en-US" dirty="0" smtClean="0"/>
              <a:t>The Laplacian (2</a:t>
            </a:r>
            <a:r>
              <a:rPr lang="en-US" baseline="30000" dirty="0" smtClean="0"/>
              <a:t>nd</a:t>
            </a:r>
            <a:r>
              <a:rPr lang="en-US" baseline="0" dirty="0" smtClean="0"/>
              <a:t> order derivatives) tell us if it is a local maxima or minima.</a:t>
            </a:r>
          </a:p>
          <a:p>
            <a:r>
              <a:rPr lang="en-US" baseline="0" dirty="0" smtClean="0"/>
              <a:t>By looking for local extrema of the Laplacian we are reducing further the amount of detected points.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Next year: Stress that the + in the Laplacian is pixelwise – matrix addition (they are not confident with matrices).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4</a:t>
            </a:fld>
            <a:endParaRPr lang="da-DK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Notice</a:t>
            </a:r>
            <a:r>
              <a:rPr lang="en-US" baseline="0" dirty="0" smtClean="0"/>
              <a:t> that DAISY is actually not using histograms but instead splits gradients to positive and negative parts.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38</a:t>
            </a:fld>
            <a:endParaRPr lang="da-DK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look at all combinations</a:t>
            </a:r>
            <a:r>
              <a:rPr lang="en-US" baseline="0" dirty="0" smtClean="0"/>
              <a:t> of detector-descriptor from these tables (A matrix study)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descriptors work on color images. </a:t>
            </a:r>
          </a:p>
          <a:p>
            <a:r>
              <a:rPr lang="en-US" baseline="0" dirty="0" smtClean="0"/>
              <a:t>Notice also the large variations in descriptor dimensionality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40</a:t>
            </a:fld>
            <a:endParaRPr lang="da-DK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Threshold T on distance</a:t>
            </a:r>
            <a:r>
              <a:rPr lang="en-US" baseline="0" dirty="0" smtClean="0"/>
              <a:t> ratio r and throw away all points larger than the threshold. Best &lt;= Next_Best hence r &lt;= 1</a:t>
            </a:r>
          </a:p>
          <a:p>
            <a:r>
              <a:rPr lang="en-US" baseline="0" dirty="0" smtClean="0"/>
              <a:t>In ROC we change r to produce the curve.</a:t>
            </a:r>
          </a:p>
          <a:p>
            <a:r>
              <a:rPr lang="en-US" baseline="0" dirty="0" smtClean="0"/>
              <a:t>In assignment 1, what I suggest you try is r &lt; 0.8 and other threshold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41</a:t>
            </a:fld>
            <a:endParaRPr lang="da-DK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ROC: Performance summary of binary classifiers (Match or No</a:t>
            </a:r>
            <a:r>
              <a:rPr lang="en-US" baseline="0" dirty="0" smtClean="0"/>
              <a:t> Match)</a:t>
            </a:r>
            <a:r>
              <a:rPr lang="en-US" dirty="0" smtClean="0"/>
              <a:t>: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Confusion matrix: Summary of frequencies of different types of errors performed by the classifier.</a:t>
            </a:r>
          </a:p>
          <a:p>
            <a:r>
              <a:rPr lang="en-US" dirty="0" smtClean="0"/>
              <a:t>TPR (True Positive</a:t>
            </a:r>
            <a:r>
              <a:rPr lang="en-US" baseline="0" dirty="0" smtClean="0"/>
              <a:t> Rate)</a:t>
            </a:r>
            <a:r>
              <a:rPr lang="en-US" dirty="0" smtClean="0"/>
              <a:t>: Sensitivity</a:t>
            </a:r>
            <a:r>
              <a:rPr lang="en-US" baseline="0" dirty="0" smtClean="0"/>
              <a:t> or Recall. Ratio between true positives and all positives. Perfect classifier TPR = 1.</a:t>
            </a:r>
          </a:p>
          <a:p>
            <a:r>
              <a:rPr lang="en-US" baseline="0" dirty="0" smtClean="0"/>
              <a:t>FPR (False Positive Rate): 1-specificity. Ratio between false positives and all negatives. Perfect classifier FPR = 0.</a:t>
            </a:r>
          </a:p>
          <a:p>
            <a:r>
              <a:rPr lang="en-US" baseline="0" dirty="0" smtClean="0"/>
              <a:t>Random guess: Equal amount of False positives and False negatives errors.</a:t>
            </a:r>
          </a:p>
          <a:p>
            <a:r>
              <a:rPr lang="en-US" baseline="0" dirty="0" smtClean="0"/>
              <a:t>As we vary r we get a curve (Draw example on whiteboard).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42</a:t>
            </a:fld>
            <a:endParaRPr lang="da-DK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Each curve</a:t>
            </a:r>
            <a:r>
              <a:rPr lang="en-US" baseline="0" dirty="0" smtClean="0"/>
              <a:t> represents a descriptor. The blue curve is Raw patch.</a:t>
            </a:r>
          </a:p>
          <a:p>
            <a:endParaRPr lang="en-US" dirty="0" smtClean="0"/>
          </a:p>
          <a:p>
            <a:r>
              <a:rPr lang="en-US" dirty="0" smtClean="0"/>
              <a:t>AUC averaged</a:t>
            </a:r>
            <a:r>
              <a:rPr lang="en-US" baseline="0" dirty="0" smtClean="0"/>
              <a:t> over scenes and interest point detectors.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race is close – most descriptors have close to equal performance!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43</a:t>
            </a:fld>
            <a:endParaRPr lang="da-DK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Next year: Consider to</a:t>
            </a:r>
            <a:r>
              <a:rPr lang="en-US" baseline="0" dirty="0" smtClean="0"/>
              <a:t> include the ECCV 2012 paper as part of the lecture.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46</a:t>
            </a:fld>
            <a:endParaRPr lang="da-DK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47</a:t>
            </a:fld>
            <a:endParaRPr lang="da-DK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The max. response of Gaussian derivative filters decay with scale because of blurring / averaging. We can compensate for this by scale normalization.</a:t>
            </a:r>
          </a:p>
          <a:p>
            <a:r>
              <a:rPr lang="en-US" baseline="0" dirty="0" smtClean="0"/>
              <a:t>Blurring lowers the contrast of the image (squeezing), by multiplying by the scale level we increases the contrast appropriately (stretching).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Next year: Try to improve the arguments for scale normalization.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5</a:t>
            </a:fld>
            <a:endParaRPr lang="da-DK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Gray scale intensities to make it easier to see if a blob is bright or dark</a:t>
            </a:r>
            <a:endParaRPr lang="en-US" dirty="0" smtClean="0"/>
          </a:p>
          <a:p>
            <a:r>
              <a:rPr lang="en-US" dirty="0" smtClean="0"/>
              <a:t>Yellow</a:t>
            </a:r>
            <a:r>
              <a:rPr lang="en-US" baseline="0" dirty="0" smtClean="0"/>
              <a:t>: Dark blobs</a:t>
            </a:r>
          </a:p>
          <a:p>
            <a:r>
              <a:rPr lang="en-US" baseline="0" dirty="0" smtClean="0"/>
              <a:t>Red: Bright blobs</a:t>
            </a:r>
          </a:p>
          <a:p>
            <a:r>
              <a:rPr lang="en-US" baseline="0" dirty="0" smtClean="0"/>
              <a:t>Scale = 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6</a:t>
            </a:fld>
            <a:endParaRPr lang="da-DK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Circle radius is equal to detection</a:t>
            </a:r>
            <a:r>
              <a:rPr lang="en-US" baseline="0" dirty="0" smtClean="0"/>
              <a:t> scale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7</a:t>
            </a:fld>
            <a:endParaRPr lang="da-DK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 is a scaling factor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8</a:t>
            </a:fld>
            <a:endParaRPr lang="da-DK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simply an</a:t>
            </a:r>
            <a:r>
              <a:rPr lang="en-US" baseline="0" dirty="0" smtClean="0"/>
              <a:t> implementation of scale space taking advantage of the reduction in detail</a:t>
            </a:r>
          </a:p>
          <a:p>
            <a:endParaRPr lang="en-US" baseline="0" dirty="0" smtClean="0"/>
          </a:p>
          <a:p>
            <a:r>
              <a:rPr lang="en-US" baseline="0" dirty="0" smtClean="0"/>
              <a:t>Next year: Consider adding a bit more details here: E.g. subsample by taking every second pixels after Gaussian blurring.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9</a:t>
            </a:fld>
            <a:endParaRPr lang="da-DK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10</a:t>
            </a:fld>
            <a:endParaRPr lang="da-DK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a-DK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7717FE8-7A79-9441-B885-DAFE9F64A154}" type="slidenum">
              <a:rPr lang="da-DK"/>
              <a:pPr/>
              <a:t>‹#›</a:t>
            </a:fld>
            <a:endParaRPr lang="da-DK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042D13F-2D33-D746-B33E-1CB852EE7CFB}" type="slidenum">
              <a:rPr lang="da-DK"/>
              <a:pPr/>
              <a:t>‹#›</a:t>
            </a:fld>
            <a:endParaRPr lang="da-DK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66ABE68-969B-554F-BF15-E18EFD610810}" type="slidenum">
              <a:rPr lang="da-DK"/>
              <a:pPr/>
              <a:t>‹#›</a:t>
            </a:fld>
            <a:endParaRPr lang="da-DK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5E19C6D-1D33-0D48-8FE2-86E09EECD1BF}" type="slidenum">
              <a:rPr lang="da-DK"/>
              <a:pPr/>
              <a:t>‹#›</a:t>
            </a:fld>
            <a:endParaRPr lang="da-DK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2BE9911-578A-2C43-A7CF-1B920F103844}" type="slidenum">
              <a:rPr lang="da-DK"/>
              <a:pPr/>
              <a:t>‹#›</a:t>
            </a:fld>
            <a:endParaRPr lang="da-DK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71708D7-0C95-4F49-8676-E92455858B20}" type="slidenum">
              <a:rPr lang="da-DK"/>
              <a:pPr/>
              <a:t>‹#›</a:t>
            </a:fld>
            <a:endParaRPr lang="da-DK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7C7A43A-1FB9-8546-B3D9-7A9CAE90F0E8}" type="slidenum">
              <a:rPr lang="da-DK"/>
              <a:pPr/>
              <a:t>‹#›</a:t>
            </a:fld>
            <a:endParaRPr lang="da-DK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295A152-6316-B243-8578-FC54078D0A62}" type="slidenum">
              <a:rPr lang="da-DK"/>
              <a:pPr/>
              <a:t>‹#›</a:t>
            </a:fld>
            <a:endParaRPr lang="da-DK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3109126-001D-C640-A5EA-46E5DACE06F7}" type="slidenum">
              <a:rPr lang="da-DK"/>
              <a:pPr/>
              <a:t>‹#›</a:t>
            </a:fld>
            <a:endParaRPr lang="da-DK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3995048-7DDE-6C42-A3FF-79E365FDB8D4}" type="slidenum">
              <a:rPr lang="da-DK"/>
              <a:pPr/>
              <a:t>‹#›</a:t>
            </a:fld>
            <a:endParaRPr lang="da-DK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D2EA658-EF1E-114C-9E09-8B5621CAA597}" type="slidenum">
              <a:rPr lang="da-DK"/>
              <a:pPr/>
              <a:t>‹#›</a:t>
            </a:fld>
            <a:endParaRPr lang="da-DK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9" name="Picture 75" descr="nat-logo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620000" y="152400"/>
            <a:ext cx="1866900" cy="147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3" name="Freeform 139"/>
          <p:cNvSpPr>
            <a:spLocks/>
          </p:cNvSpPr>
          <p:nvPr/>
        </p:nvSpPr>
        <p:spPr bwMode="auto">
          <a:xfrm>
            <a:off x="0" y="1504950"/>
            <a:ext cx="9144000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0" y="0"/>
              </a:cxn>
            </a:cxnLst>
            <a:rect l="0" t="0" r="r" b="b"/>
            <a:pathLst>
              <a:path w="576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24" name="Freeform 200"/>
          <p:cNvSpPr>
            <a:spLocks/>
          </p:cNvSpPr>
          <p:nvPr/>
        </p:nvSpPr>
        <p:spPr bwMode="auto">
          <a:xfrm>
            <a:off x="0" y="1504950"/>
            <a:ext cx="9144000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5760" y="0"/>
              </a:cxn>
              <a:cxn ang="0">
                <a:pos x="576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576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/>
          </a:solidFill>
          <a:ln w="17463">
            <a:solidFill>
              <a:srgbClr val="0B5A3A"/>
            </a:solidFill>
            <a:prstDash val="solid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da-DK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da-DK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E8715A2A-EDA6-5A44-B7D8-5B52F52D8336}" type="slidenum">
              <a:rPr lang="da-DK"/>
              <a:pPr/>
              <a:t>‹#›</a:t>
            </a:fld>
            <a:endParaRPr lang="da-DK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0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110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0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oleObject" Target="../embeddings/oleObject18.bin"/><Relationship Id="rId7" Type="http://schemas.openxmlformats.org/officeDocument/2006/relationships/image" Target="../media/image29.emf"/><Relationship Id="rId8" Type="http://schemas.openxmlformats.org/officeDocument/2006/relationships/oleObject" Target="../embeddings/oleObject19.bin"/><Relationship Id="rId9" Type="http://schemas.openxmlformats.org/officeDocument/2006/relationships/image" Target="../media/image30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35.emf"/><Relationship Id="rId5" Type="http://schemas.openxmlformats.org/officeDocument/2006/relationships/image" Target="../media/image36.emf"/><Relationship Id="rId6" Type="http://schemas.openxmlformats.org/officeDocument/2006/relationships/oleObject" Target="../embeddings/oleObject20.bin"/><Relationship Id="rId7" Type="http://schemas.openxmlformats.org/officeDocument/2006/relationships/image" Target="../media/image33.emf"/><Relationship Id="rId8" Type="http://schemas.openxmlformats.org/officeDocument/2006/relationships/oleObject" Target="../embeddings/oleObject21.bin"/><Relationship Id="rId9" Type="http://schemas.openxmlformats.org/officeDocument/2006/relationships/image" Target="../media/image34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oleObject" Target="../embeddings/oleObject22.bin"/><Relationship Id="rId5" Type="http://schemas.openxmlformats.org/officeDocument/2006/relationships/image" Target="../media/image40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2.emf"/><Relationship Id="rId5" Type="http://schemas.openxmlformats.org/officeDocument/2006/relationships/image" Target="../media/image43.w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4" Type="http://schemas.openxmlformats.org/officeDocument/2006/relationships/image" Target="../media/image46.wmf"/><Relationship Id="rId5" Type="http://schemas.openxmlformats.org/officeDocument/2006/relationships/image" Target="../media/image47.w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.emf"/><Relationship Id="rId12" Type="http://schemas.openxmlformats.org/officeDocument/2006/relationships/oleObject" Target="../embeddings/oleObject25.bin"/><Relationship Id="rId13" Type="http://schemas.openxmlformats.org/officeDocument/2006/relationships/image" Target="../media/image50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17.xml"/><Relationship Id="rId4" Type="http://schemas.openxmlformats.org/officeDocument/2006/relationships/image" Target="../media/image51.jpeg"/><Relationship Id="rId5" Type="http://schemas.openxmlformats.org/officeDocument/2006/relationships/image" Target="../media/image52.jpeg"/><Relationship Id="rId6" Type="http://schemas.openxmlformats.org/officeDocument/2006/relationships/image" Target="../media/image53.emf"/><Relationship Id="rId7" Type="http://schemas.openxmlformats.org/officeDocument/2006/relationships/oleObject" Target="../embeddings/oleObject23.bin"/><Relationship Id="rId8" Type="http://schemas.openxmlformats.org/officeDocument/2006/relationships/image" Target="../media/image48.emf"/><Relationship Id="rId9" Type="http://schemas.openxmlformats.org/officeDocument/2006/relationships/image" Target="../media/image54.emf"/><Relationship Id="rId10" Type="http://schemas.openxmlformats.org/officeDocument/2006/relationships/oleObject" Target="../embeddings/oleObject24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oleObject" Target="../embeddings/oleObject26.bin"/><Relationship Id="rId5" Type="http://schemas.openxmlformats.org/officeDocument/2006/relationships/image" Target="../media/image55.emf"/><Relationship Id="rId6" Type="http://schemas.openxmlformats.org/officeDocument/2006/relationships/oleObject" Target="../embeddings/oleObject27.bin"/><Relationship Id="rId7" Type="http://schemas.openxmlformats.org/officeDocument/2006/relationships/image" Target="../media/image56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oleObject" Target="../embeddings/oleObject28.bin"/><Relationship Id="rId5" Type="http://schemas.openxmlformats.org/officeDocument/2006/relationships/image" Target="../media/image57.emf"/><Relationship Id="rId6" Type="http://schemas.openxmlformats.org/officeDocument/2006/relationships/oleObject" Target="../embeddings/oleObject29.bin"/><Relationship Id="rId7" Type="http://schemas.openxmlformats.org/officeDocument/2006/relationships/image" Target="../media/image58.emf"/><Relationship Id="rId8" Type="http://schemas.openxmlformats.org/officeDocument/2006/relationships/oleObject" Target="../embeddings/oleObject30.bin"/><Relationship Id="rId9" Type="http://schemas.openxmlformats.org/officeDocument/2006/relationships/image" Target="../media/image59.emf"/><Relationship Id="rId10" Type="http://schemas.openxmlformats.org/officeDocument/2006/relationships/oleObject" Target="../embeddings/oleObject31.bin"/><Relationship Id="rId11" Type="http://schemas.openxmlformats.org/officeDocument/2006/relationships/image" Target="../media/image60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4.emf"/><Relationship Id="rId12" Type="http://schemas.openxmlformats.org/officeDocument/2006/relationships/oleObject" Target="../embeddings/oleObject36.bin"/><Relationship Id="rId13" Type="http://schemas.openxmlformats.org/officeDocument/2006/relationships/image" Target="../media/image65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0.xml"/><Relationship Id="rId4" Type="http://schemas.openxmlformats.org/officeDocument/2006/relationships/oleObject" Target="../embeddings/oleObject32.bin"/><Relationship Id="rId5" Type="http://schemas.openxmlformats.org/officeDocument/2006/relationships/image" Target="../media/image61.emf"/><Relationship Id="rId6" Type="http://schemas.openxmlformats.org/officeDocument/2006/relationships/oleObject" Target="../embeddings/oleObject33.bin"/><Relationship Id="rId7" Type="http://schemas.openxmlformats.org/officeDocument/2006/relationships/image" Target="../media/image62.emf"/><Relationship Id="rId8" Type="http://schemas.openxmlformats.org/officeDocument/2006/relationships/oleObject" Target="../embeddings/oleObject34.bin"/><Relationship Id="rId9" Type="http://schemas.openxmlformats.org/officeDocument/2006/relationships/image" Target="../media/image63.emf"/><Relationship Id="rId10" Type="http://schemas.openxmlformats.org/officeDocument/2006/relationships/oleObject" Target="../embeddings/oleObject35.bin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7.emf"/><Relationship Id="rId12" Type="http://schemas.openxmlformats.org/officeDocument/2006/relationships/oleObject" Target="../embeddings/oleObject39.bin"/><Relationship Id="rId13" Type="http://schemas.openxmlformats.org/officeDocument/2006/relationships/image" Target="../media/image68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21.xml"/><Relationship Id="rId4" Type="http://schemas.openxmlformats.org/officeDocument/2006/relationships/image" Target="../media/image51.jpeg"/><Relationship Id="rId5" Type="http://schemas.openxmlformats.org/officeDocument/2006/relationships/image" Target="../media/image52.jpeg"/><Relationship Id="rId6" Type="http://schemas.openxmlformats.org/officeDocument/2006/relationships/image" Target="../media/image69.emf"/><Relationship Id="rId7" Type="http://schemas.openxmlformats.org/officeDocument/2006/relationships/oleObject" Target="../embeddings/oleObject37.bin"/><Relationship Id="rId8" Type="http://schemas.openxmlformats.org/officeDocument/2006/relationships/image" Target="../media/image66.emf"/><Relationship Id="rId9" Type="http://schemas.openxmlformats.org/officeDocument/2006/relationships/image" Target="../media/image70.emf"/><Relationship Id="rId10" Type="http://schemas.openxmlformats.org/officeDocument/2006/relationships/oleObject" Target="../embeddings/oleObject38.bin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oleObject" Target="../embeddings/oleObject40.bin"/><Relationship Id="rId5" Type="http://schemas.openxmlformats.org/officeDocument/2006/relationships/image" Target="../media/image71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oleObject" Target="../embeddings/oleObject41.bin"/><Relationship Id="rId5" Type="http://schemas.openxmlformats.org/officeDocument/2006/relationships/image" Target="../media/image72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5.bin"/><Relationship Id="rId12" Type="http://schemas.openxmlformats.org/officeDocument/2006/relationships/image" Target="../media/image76.emf"/><Relationship Id="rId13" Type="http://schemas.openxmlformats.org/officeDocument/2006/relationships/oleObject" Target="../embeddings/oleObject46.bin"/><Relationship Id="rId14" Type="http://schemas.openxmlformats.org/officeDocument/2006/relationships/image" Target="../media/image77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4.xml"/><Relationship Id="rId4" Type="http://schemas.openxmlformats.org/officeDocument/2006/relationships/oleObject" Target="../embeddings/oleObject42.bin"/><Relationship Id="rId5" Type="http://schemas.openxmlformats.org/officeDocument/2006/relationships/image" Target="../media/image73.emf"/><Relationship Id="rId6" Type="http://schemas.openxmlformats.org/officeDocument/2006/relationships/image" Target="../media/image78.tiff"/><Relationship Id="rId7" Type="http://schemas.openxmlformats.org/officeDocument/2006/relationships/oleObject" Target="../embeddings/oleObject43.bin"/><Relationship Id="rId8" Type="http://schemas.openxmlformats.org/officeDocument/2006/relationships/image" Target="../media/image74.emf"/><Relationship Id="rId9" Type="http://schemas.openxmlformats.org/officeDocument/2006/relationships/oleObject" Target="../embeddings/oleObject44.bin"/><Relationship Id="rId10" Type="http://schemas.openxmlformats.org/officeDocument/2006/relationships/image" Target="../media/image75.emf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emf"/><Relationship Id="rId12" Type="http://schemas.openxmlformats.org/officeDocument/2006/relationships/oleObject" Target="../embeddings/oleObject2.bin"/><Relationship Id="rId13" Type="http://schemas.openxmlformats.org/officeDocument/2006/relationships/image" Target="../media/image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2.xml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6" Type="http://schemas.openxmlformats.org/officeDocument/2006/relationships/image" Target="../media/image6.emf"/><Relationship Id="rId7" Type="http://schemas.openxmlformats.org/officeDocument/2006/relationships/image" Target="../media/image7.emf"/><Relationship Id="rId8" Type="http://schemas.openxmlformats.org/officeDocument/2006/relationships/image" Target="../media/image8.emf"/><Relationship Id="rId9" Type="http://schemas.openxmlformats.org/officeDocument/2006/relationships/image" Target="../media/image9.emf"/><Relationship Id="rId10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9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4" Type="http://schemas.openxmlformats.org/officeDocument/2006/relationships/oleObject" Target="../embeddings/oleObject47.bin"/><Relationship Id="rId5" Type="http://schemas.openxmlformats.org/officeDocument/2006/relationships/image" Target="../media/image72.emf"/><Relationship Id="rId6" Type="http://schemas.openxmlformats.org/officeDocument/2006/relationships/oleObject" Target="../embeddings/oleObject48.bin"/><Relationship Id="rId7" Type="http://schemas.openxmlformats.org/officeDocument/2006/relationships/image" Target="../media/image80.emf"/><Relationship Id="rId8" Type="http://schemas.openxmlformats.org/officeDocument/2006/relationships/oleObject" Target="../embeddings/oleObject49.bin"/><Relationship Id="rId9" Type="http://schemas.openxmlformats.org/officeDocument/2006/relationships/image" Target="../media/image81.emf"/><Relationship Id="rId10" Type="http://schemas.openxmlformats.org/officeDocument/2006/relationships/oleObject" Target="../embeddings/oleObject50.bin"/><Relationship Id="rId11" Type="http://schemas.openxmlformats.org/officeDocument/2006/relationships/image" Target="../media/image82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4" Type="http://schemas.openxmlformats.org/officeDocument/2006/relationships/image" Target="../media/image83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4" Type="http://schemas.openxmlformats.org/officeDocument/2006/relationships/oleObject" Target="../embeddings/oleObject52.bin"/><Relationship Id="rId5" Type="http://schemas.openxmlformats.org/officeDocument/2006/relationships/image" Target="../media/image84.emf"/><Relationship Id="rId6" Type="http://schemas.openxmlformats.org/officeDocument/2006/relationships/oleObject" Target="../embeddings/oleObject53.bin"/><Relationship Id="rId7" Type="http://schemas.openxmlformats.org/officeDocument/2006/relationships/image" Target="../media/image85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4" Type="http://schemas.openxmlformats.org/officeDocument/2006/relationships/oleObject" Target="../embeddings/oleObject54.bin"/><Relationship Id="rId5" Type="http://schemas.openxmlformats.org/officeDocument/2006/relationships/image" Target="../media/image86.emf"/><Relationship Id="rId6" Type="http://schemas.openxmlformats.org/officeDocument/2006/relationships/oleObject" Target="../embeddings/oleObject55.bin"/><Relationship Id="rId7" Type="http://schemas.openxmlformats.org/officeDocument/2006/relationships/image" Target="../media/image87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8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emf"/><Relationship Id="rId12" Type="http://schemas.openxmlformats.org/officeDocument/2006/relationships/oleObject" Target="../embeddings/oleObject7.bin"/><Relationship Id="rId13" Type="http://schemas.openxmlformats.org/officeDocument/2006/relationships/image" Target="../media/image14.emf"/><Relationship Id="rId14" Type="http://schemas.openxmlformats.org/officeDocument/2006/relationships/oleObject" Target="../embeddings/oleObject8.bin"/><Relationship Id="rId15" Type="http://schemas.openxmlformats.org/officeDocument/2006/relationships/image" Target="../media/image15.emf"/><Relationship Id="rId16" Type="http://schemas.openxmlformats.org/officeDocument/2006/relationships/oleObject" Target="../embeddings/oleObject9.bin"/><Relationship Id="rId17" Type="http://schemas.openxmlformats.org/officeDocument/2006/relationships/image" Target="../media/image16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10.e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11.emf"/><Relationship Id="rId8" Type="http://schemas.openxmlformats.org/officeDocument/2006/relationships/oleObject" Target="../embeddings/oleObject5.bin"/><Relationship Id="rId9" Type="http://schemas.openxmlformats.org/officeDocument/2006/relationships/image" Target="../media/image12.emf"/><Relationship Id="rId10" Type="http://schemas.openxmlformats.org/officeDocument/2006/relationships/oleObject" Target="../embeddings/oleObject6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4" Type="http://schemas.openxmlformats.org/officeDocument/2006/relationships/image" Target="../media/image90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4" Type="http://schemas.openxmlformats.org/officeDocument/2006/relationships/oleObject" Target="../embeddings/oleObject56.bin"/><Relationship Id="rId5" Type="http://schemas.openxmlformats.org/officeDocument/2006/relationships/image" Target="../media/image91.emf"/><Relationship Id="rId6" Type="http://schemas.openxmlformats.org/officeDocument/2006/relationships/image" Target="../media/image92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5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tiff"/><Relationship Id="rId4" Type="http://schemas.openxmlformats.org/officeDocument/2006/relationships/image" Target="../media/image9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emf"/><Relationship Id="rId12" Type="http://schemas.openxmlformats.org/officeDocument/2006/relationships/oleObject" Target="../embeddings/oleObject14.bin"/><Relationship Id="rId13" Type="http://schemas.openxmlformats.org/officeDocument/2006/relationships/image" Target="../media/image21.emf"/><Relationship Id="rId14" Type="http://schemas.openxmlformats.org/officeDocument/2006/relationships/oleObject" Target="../embeddings/oleObject15.bin"/><Relationship Id="rId15" Type="http://schemas.openxmlformats.org/officeDocument/2006/relationships/image" Target="../media/image16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7.emf"/><Relationship Id="rId6" Type="http://schemas.openxmlformats.org/officeDocument/2006/relationships/oleObject" Target="../embeddings/oleObject11.bin"/><Relationship Id="rId7" Type="http://schemas.openxmlformats.org/officeDocument/2006/relationships/image" Target="../media/image18.emf"/><Relationship Id="rId8" Type="http://schemas.openxmlformats.org/officeDocument/2006/relationships/oleObject" Target="../embeddings/oleObject12.bin"/><Relationship Id="rId9" Type="http://schemas.openxmlformats.org/officeDocument/2006/relationships/image" Target="../media/image19.emf"/><Relationship Id="rId10" Type="http://schemas.openxmlformats.org/officeDocument/2006/relationships/oleObject" Target="../embeddings/oleObject13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16.bin"/><Relationship Id="rId5" Type="http://schemas.openxmlformats.org/officeDocument/2006/relationships/image" Target="../media/image26.emf"/><Relationship Id="rId6" Type="http://schemas.openxmlformats.org/officeDocument/2006/relationships/oleObject" Target="../embeddings/oleObject17.bin"/><Relationship Id="rId7" Type="http://schemas.openxmlformats.org/officeDocument/2006/relationships/image" Target="../media/image27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946647"/>
          </a:xfrm>
        </p:spPr>
        <p:txBody>
          <a:bodyPr/>
          <a:lstStyle/>
          <a:p>
            <a:pPr algn="ctr"/>
            <a:r>
              <a:rPr lang="en-US" sz="2800" dirty="0" smtClean="0"/>
              <a:t>Descriptors:</a:t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Detecting Interest Points, attributing them with descriptors and and matching them</a:t>
            </a:r>
            <a:endParaRPr lang="da-DK" sz="2800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293096"/>
            <a:ext cx="6400800" cy="1345704"/>
          </a:xfrm>
        </p:spPr>
        <p:txBody>
          <a:bodyPr/>
          <a:lstStyle/>
          <a:p>
            <a:r>
              <a:rPr lang="da-DK" sz="1600" dirty="0" smtClean="0"/>
              <a:t>Søren Olsen</a:t>
            </a:r>
            <a:endParaRPr lang="da-DK" sz="1600" dirty="0"/>
          </a:p>
        </p:txBody>
      </p:sp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611188" y="476250"/>
            <a:ext cx="67691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chemeClr val="tx2"/>
                </a:solidFill>
              </a:rPr>
              <a:t>D E P A R T M E N T  O F  C O M P U T E R  S C I E N C E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U N I V E R S I T Y   O F   C O P E N H A G E N</a:t>
            </a:r>
            <a:br>
              <a:rPr lang="en-US" sz="1600" dirty="0">
                <a:solidFill>
                  <a:schemeClr val="tx2"/>
                </a:solidFill>
              </a:rPr>
            </a:br>
            <a:endParaRPr lang="da-DK" sz="16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 point detectors:</a:t>
            </a:r>
            <a:br>
              <a:rPr lang="en-US" dirty="0" smtClean="0"/>
            </a:br>
            <a:r>
              <a:rPr lang="en-US" dirty="0" smtClean="0"/>
              <a:t>Detecting Harris corners (fixed scale)</a:t>
            </a:r>
          </a:p>
        </p:txBody>
      </p:sp>
      <p:pic>
        <p:nvPicPr>
          <p:cNvPr id="8195" name="Picture 3" descr="ErmiA4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584457" y="2453576"/>
            <a:ext cx="4318485" cy="2873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 descr="ErmiA3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12551" y="2485308"/>
            <a:ext cx="4223097" cy="2809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728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9291641"/>
              </p:ext>
            </p:extLst>
          </p:nvPr>
        </p:nvGraphicFramePr>
        <p:xfrm>
          <a:off x="2195736" y="1806575"/>
          <a:ext cx="3608388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19" name="Equation" r:id="rId6" imgW="1955800" imgH="203200" progId="Equation.3">
                  <p:embed/>
                </p:oleObj>
              </mc:Choice>
              <mc:Fallback>
                <p:oleObj name="Equation" r:id="rId6" imgW="1955800" imgH="203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736" y="1806575"/>
                        <a:ext cx="3608388" cy="374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283" name="Object 3"/>
          <p:cNvGraphicFramePr>
            <a:graphicFrameLocks noChangeAspect="1"/>
          </p:cNvGraphicFramePr>
          <p:nvPr/>
        </p:nvGraphicFramePr>
        <p:xfrm>
          <a:off x="76200" y="5562600"/>
          <a:ext cx="9067800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20" name="Equation" r:id="rId8" imgW="5067300" imgH="495300" progId="Equation.3">
                  <p:embed/>
                </p:oleObj>
              </mc:Choice>
              <mc:Fallback>
                <p:oleObj name="Equation" r:id="rId8" imgW="5067300" imgH="4953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5562600"/>
                        <a:ext cx="9067800" cy="887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51520" y="1743199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Find max. of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 point detectors:</a:t>
            </a:r>
            <a:br>
              <a:rPr lang="en-US" dirty="0" smtClean="0"/>
            </a:br>
            <a:r>
              <a:rPr lang="en-US" dirty="0" smtClean="0"/>
              <a:t>Detecting Harris corners (multi-scale)</a:t>
            </a:r>
          </a:p>
        </p:txBody>
      </p:sp>
      <p:pic>
        <p:nvPicPr>
          <p:cNvPr id="8195" name="Picture 3" descr="ErmiA4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595454" y="2446338"/>
            <a:ext cx="4296491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 descr="ErmiA3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12551" y="2465198"/>
            <a:ext cx="4223097" cy="2849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933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4879341"/>
              </p:ext>
            </p:extLst>
          </p:nvPr>
        </p:nvGraphicFramePr>
        <p:xfrm>
          <a:off x="2175867" y="1830214"/>
          <a:ext cx="4124325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67" name="Equation" r:id="rId6" imgW="2235200" imgH="203200" progId="Equation.3">
                  <p:embed/>
                </p:oleObj>
              </mc:Choice>
              <mc:Fallback>
                <p:oleObj name="Equation" r:id="rId6" imgW="2235200" imgH="203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5867" y="1830214"/>
                        <a:ext cx="4124325" cy="374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31" name="Object 3"/>
          <p:cNvGraphicFramePr>
            <a:graphicFrameLocks noChangeAspect="1"/>
          </p:cNvGraphicFramePr>
          <p:nvPr/>
        </p:nvGraphicFramePr>
        <p:xfrm>
          <a:off x="76200" y="5562600"/>
          <a:ext cx="9067800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68" name="Equation" r:id="rId8" imgW="5067300" imgH="495300" progId="Equation.3">
                  <p:embed/>
                </p:oleObj>
              </mc:Choice>
              <mc:Fallback>
                <p:oleObj name="Equation" r:id="rId8" imgW="5067300" imgH="4953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5562600"/>
                        <a:ext cx="9067800" cy="887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51520" y="1743199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Find max. of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which detectors are the best?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4293096"/>
            <a:ext cx="8507288" cy="1833067"/>
          </a:xfrm>
        </p:spPr>
        <p:txBody>
          <a:bodyPr/>
          <a:lstStyle/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sz="1800" dirty="0" smtClean="0"/>
              <a:t>Kim S. Pedersen DIKU, Anders Dahl and Henrik Aanæs from DTU</a:t>
            </a:r>
          </a:p>
          <a:p>
            <a:pPr algn="ctr">
              <a:buNone/>
            </a:pPr>
            <a:r>
              <a:rPr lang="en-US" sz="1800" dirty="0" smtClean="0"/>
              <a:t>Interesting Interest Points. </a:t>
            </a:r>
          </a:p>
          <a:p>
            <a:pPr algn="ctr">
              <a:buNone/>
            </a:pPr>
            <a:r>
              <a:rPr lang="en-US" sz="1800" dirty="0" smtClean="0"/>
              <a:t>International Journal of Computer Vision, 97:18 – 35, 2012</a:t>
            </a:r>
            <a:endParaRPr lang="en-US" sz="1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4048" y="1858766"/>
            <a:ext cx="3162831" cy="221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55576" y="3429000"/>
            <a:ext cx="4819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Want to Control it All in a Systematic Way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DSC_001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838" y="908050"/>
            <a:ext cx="4838700" cy="868363"/>
          </a:xfrm>
        </p:spPr>
        <p:txBody>
          <a:bodyPr/>
          <a:lstStyle/>
          <a:p>
            <a:pPr>
              <a:defRPr/>
            </a:pPr>
            <a:r>
              <a:rPr lang="en-GB" dirty="0">
                <a:solidFill>
                  <a:srgbClr val="00B05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Method:</a:t>
            </a:r>
            <a:br>
              <a:rPr lang="en-GB" dirty="0">
                <a:solidFill>
                  <a:srgbClr val="00B05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</a:br>
            <a:r>
              <a:rPr lang="en-GB" dirty="0">
                <a:solidFill>
                  <a:srgbClr val="00B05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Play Around with Robots </a:t>
            </a:r>
            <a:r>
              <a:rPr lang="en-GB" dirty="0">
                <a:solidFill>
                  <a:srgbClr val="00B05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sym typeface="Wingdings" charset="2"/>
              </a:rPr>
              <a:t></a:t>
            </a:r>
            <a:endParaRPr lang="en-GB" dirty="0">
              <a:solidFill>
                <a:srgbClr val="00B050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Method: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A Configurable Computer Vision Workbench</a:t>
            </a:r>
            <a:endParaRPr lang="da-DK" dirty="0"/>
          </a:p>
        </p:txBody>
      </p:sp>
      <p:pic>
        <p:nvPicPr>
          <p:cNvPr id="45059" name="Picture 6" descr="DSC_009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450" y="1773238"/>
            <a:ext cx="6410325" cy="428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Analysis:</a:t>
            </a:r>
            <a:br>
              <a:rPr lang="en-US" dirty="0"/>
            </a:br>
            <a:r>
              <a:rPr lang="en-US" sz="1800" dirty="0"/>
              <a:t> Investigate the recall rate of Interest Point Detectors</a:t>
            </a:r>
          </a:p>
        </p:txBody>
      </p:sp>
      <p:sp>
        <p:nvSpPr>
          <p:cNvPr id="58371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611188" y="3500438"/>
            <a:ext cx="7772400" cy="2449512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400" u="sng" dirty="0" smtClean="0"/>
              <a:t>Detectors </a:t>
            </a:r>
            <a:r>
              <a:rPr lang="en-US" sz="1400" u="sng" dirty="0"/>
              <a:t>u</a:t>
            </a:r>
            <a:r>
              <a:rPr lang="en-US" sz="1400" u="sng" dirty="0" smtClean="0"/>
              <a:t>sed</a:t>
            </a:r>
            <a:r>
              <a:rPr lang="en-US" sz="1400" u="sng" dirty="0"/>
              <a:t>:</a:t>
            </a:r>
          </a:p>
          <a:p>
            <a:pPr>
              <a:lnSpc>
                <a:spcPct val="80000"/>
              </a:lnSpc>
            </a:pPr>
            <a:r>
              <a:rPr lang="en-US" sz="1400" dirty="0"/>
              <a:t>Harris and Hessian Corner Detectors		Mikolajczyk &amp; Schmid 2004</a:t>
            </a:r>
          </a:p>
          <a:p>
            <a:pPr lvl="1">
              <a:lnSpc>
                <a:spcPct val="80000"/>
              </a:lnSpc>
            </a:pPr>
            <a:r>
              <a:rPr lang="en-US" sz="1400" dirty="0"/>
              <a:t>Plain </a:t>
            </a:r>
          </a:p>
          <a:p>
            <a:pPr lvl="1">
              <a:lnSpc>
                <a:spcPct val="80000"/>
              </a:lnSpc>
            </a:pPr>
            <a:r>
              <a:rPr lang="en-US" sz="1400" dirty="0"/>
              <a:t>Laplace</a:t>
            </a:r>
          </a:p>
          <a:p>
            <a:pPr lvl="1">
              <a:lnSpc>
                <a:spcPct val="80000"/>
              </a:lnSpc>
            </a:pPr>
            <a:r>
              <a:rPr lang="en-US" sz="1400" dirty="0"/>
              <a:t>Affine</a:t>
            </a:r>
          </a:p>
          <a:p>
            <a:pPr lvl="1">
              <a:lnSpc>
                <a:spcPct val="80000"/>
              </a:lnSpc>
            </a:pPr>
            <a:endParaRPr lang="en-US" sz="1400" dirty="0"/>
          </a:p>
          <a:p>
            <a:pPr>
              <a:lnSpc>
                <a:spcPct val="80000"/>
              </a:lnSpc>
            </a:pPr>
            <a:r>
              <a:rPr lang="en-US" sz="1400" dirty="0"/>
              <a:t>MSER					Matas et al. 2004</a:t>
            </a:r>
          </a:p>
          <a:p>
            <a:pPr>
              <a:lnSpc>
                <a:spcPct val="80000"/>
              </a:lnSpc>
            </a:pPr>
            <a:r>
              <a:rPr lang="en-US" sz="1400" dirty="0"/>
              <a:t>Intensity &amp; Edge Based Regions		Tuytelaars &amp; Van Gool 2009</a:t>
            </a:r>
          </a:p>
          <a:p>
            <a:pPr>
              <a:lnSpc>
                <a:spcPct val="80000"/>
              </a:lnSpc>
            </a:pPr>
            <a:r>
              <a:rPr lang="en-US" sz="1400" dirty="0"/>
              <a:t>Fast Corner detector			Trajkovic &amp; Hedley </a:t>
            </a:r>
            <a:r>
              <a:rPr lang="en-US" sz="1400" dirty="0" smtClean="0"/>
              <a:t>1998</a:t>
            </a:r>
          </a:p>
          <a:p>
            <a:pPr>
              <a:lnSpc>
                <a:spcPct val="80000"/>
              </a:lnSpc>
            </a:pPr>
            <a:r>
              <a:rPr lang="en-US" sz="1400" dirty="0" smtClean="0"/>
              <a:t>DoG					Lowe 2004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140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1400" dirty="0"/>
              <a:t>Implementations downloaded of the net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695450" y="2133600"/>
          <a:ext cx="5372100" cy="98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70" name="Equation" r:id="rId4" imgW="1943100" imgH="355600" progId="Equation.3">
                  <p:embed/>
                </p:oleObj>
              </mc:Choice>
              <mc:Fallback>
                <p:oleObj name="Equation" r:id="rId4" imgW="1943100" imgH="355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5450" y="2133600"/>
                        <a:ext cx="5372100" cy="982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Evaluation Criteria:</a:t>
            </a:r>
            <a:br>
              <a:rPr lang="en-GB"/>
            </a:br>
            <a:r>
              <a:rPr lang="en-GB"/>
              <a:t>Determining the Correctness of a Match</a:t>
            </a:r>
          </a:p>
        </p:txBody>
      </p:sp>
      <p:pic>
        <p:nvPicPr>
          <p:cNvPr id="7" name="Picture 6" descr="descrptorCriteria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073" y="1252638"/>
            <a:ext cx="4341127" cy="5833962"/>
          </a:xfrm>
          <a:prstGeom prst="rect">
            <a:avLst/>
          </a:prstGeom>
        </p:spPr>
      </p:pic>
      <p:pic>
        <p:nvPicPr>
          <p:cNvPr id="5" name="Picture 4" descr="correspondenc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4404044"/>
            <a:ext cx="4686300" cy="2301556"/>
          </a:xfrm>
          <a:prstGeom prst="rect">
            <a:avLst/>
          </a:prstGeom>
        </p:spPr>
      </p:pic>
      <p:pic>
        <p:nvPicPr>
          <p:cNvPr id="9" name="Picture 5" descr="Fmatrix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600" y="1389236"/>
            <a:ext cx="5849937" cy="326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505200" y="2286000"/>
            <a:ext cx="1066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/>
              <a:t>Epipolar</a:t>
            </a:r>
            <a:r>
              <a:rPr lang="en-US" sz="1000" dirty="0" smtClean="0"/>
              <a:t> line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3124200" y="3182779"/>
            <a:ext cx="1066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/>
              <a:t>Epipole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1828800" y="3276600"/>
            <a:ext cx="1066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Baseline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1828800" y="2819400"/>
            <a:ext cx="1066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/>
              <a:t>Epipolar</a:t>
            </a:r>
            <a:r>
              <a:rPr lang="en-US" sz="1000" dirty="0" smtClean="0"/>
              <a:t> plane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08124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"/>
            <a:ext cx="7772400" cy="1143000"/>
          </a:xfrm>
        </p:spPr>
        <p:txBody>
          <a:bodyPr/>
          <a:lstStyle/>
          <a:p>
            <a:r>
              <a:rPr lang="en-US" dirty="0"/>
              <a:t>Effect of position</a:t>
            </a:r>
          </a:p>
        </p:txBody>
      </p:sp>
      <p:pic>
        <p:nvPicPr>
          <p:cNvPr id="59395" name="Picture 2" descr="C:\Work\Misc Presentation\England2012\RecallRateMain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2988" y="981075"/>
            <a:ext cx="6337300" cy="518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First </a:t>
            </a:r>
            <a:r>
              <a:rPr lang="en-US" dirty="0" smtClean="0"/>
              <a:t>Stage </a:t>
            </a:r>
            <a:r>
              <a:rPr lang="en-US" dirty="0"/>
              <a:t>Findings</a:t>
            </a:r>
          </a:p>
        </p:txBody>
      </p:sp>
      <p:sp>
        <p:nvSpPr>
          <p:cNvPr id="645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Light is more disruptive than </a:t>
            </a:r>
            <a:r>
              <a:rPr lang="en-US" dirty="0" smtClean="0"/>
              <a:t>position (</a:t>
            </a:r>
            <a:r>
              <a:rPr lang="en-US" dirty="0"/>
              <a:t>angle &amp; scale).</a:t>
            </a:r>
            <a:br>
              <a:rPr lang="en-US" dirty="0"/>
            </a:br>
            <a:endParaRPr lang="en-US" dirty="0"/>
          </a:p>
          <a:p>
            <a:r>
              <a:rPr lang="en-US" dirty="0"/>
              <a:t>Best </a:t>
            </a:r>
            <a:r>
              <a:rPr lang="en-US" dirty="0" smtClean="0"/>
              <a:t>Performers are:</a:t>
            </a:r>
            <a:endParaRPr lang="en-US" dirty="0"/>
          </a:p>
          <a:p>
            <a:pPr lvl="1"/>
            <a:r>
              <a:rPr lang="en-US" dirty="0"/>
              <a:t>Harris </a:t>
            </a:r>
            <a:r>
              <a:rPr lang="en-US" dirty="0" smtClean="0"/>
              <a:t>Variants</a:t>
            </a:r>
          </a:p>
          <a:p>
            <a:pPr lvl="1"/>
            <a:r>
              <a:rPr lang="en-US" dirty="0"/>
              <a:t>DoG (</a:t>
            </a:r>
            <a:r>
              <a:rPr lang="en-US" dirty="0" smtClean="0"/>
              <a:t>SIFT Blobs)</a:t>
            </a:r>
            <a:endParaRPr lang="en-US" dirty="0"/>
          </a:p>
          <a:p>
            <a:pPr lvl="1"/>
            <a:r>
              <a:rPr lang="en-US" dirty="0"/>
              <a:t>MSER</a:t>
            </a:r>
          </a:p>
          <a:p>
            <a:pPr lvl="1"/>
            <a:r>
              <a:rPr lang="en-US" dirty="0"/>
              <a:t>Hessian Laplace </a:t>
            </a:r>
            <a:r>
              <a:rPr lang="en-US" dirty="0" smtClean="0"/>
              <a:t>Variants</a:t>
            </a:r>
          </a:p>
          <a:p>
            <a:r>
              <a:rPr lang="en-US" dirty="0" smtClean="0"/>
              <a:t>Observations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DoG (</a:t>
            </a:r>
            <a:r>
              <a:rPr lang="en-US" dirty="0" smtClean="0"/>
              <a:t>SIFT Blobs) </a:t>
            </a:r>
            <a:r>
              <a:rPr lang="en-US" dirty="0"/>
              <a:t>is much better than Hessian Laplace.</a:t>
            </a:r>
          </a:p>
          <a:p>
            <a:pPr lvl="1"/>
            <a:r>
              <a:rPr lang="en-US" dirty="0"/>
              <a:t>Plain Harris is better than extensions, when scale does not change.</a:t>
            </a:r>
          </a:p>
          <a:p>
            <a:pPr lvl="1"/>
            <a:r>
              <a:rPr lang="en-US" dirty="0"/>
              <a:t>FAST is very erratic wrt. to number of features.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Matching Strategy </a:t>
            </a:r>
            <a:r>
              <a:rPr lang="en-US" dirty="0"/>
              <a:t>Illustrated</a:t>
            </a:r>
          </a:p>
        </p:txBody>
      </p:sp>
      <p:pic>
        <p:nvPicPr>
          <p:cNvPr id="7171" name="Picture 4" descr="CorrMatch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39952" y="1196752"/>
            <a:ext cx="4680520" cy="3744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5" descr="Im_Feat_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40744" y="4732628"/>
            <a:ext cx="2523744" cy="204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6" descr="Im_Feat_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7544" y="4732629"/>
            <a:ext cx="2548128" cy="206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323529" y="1628801"/>
            <a:ext cx="3744416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Verdana" charset="0"/>
              <a:buAutoNum type="arabicPeriod"/>
            </a:pPr>
            <a:r>
              <a:rPr lang="en-US" dirty="0" smtClean="0"/>
              <a:t>Extract </a:t>
            </a:r>
            <a:r>
              <a:rPr lang="en-US" b="1" dirty="0" smtClean="0"/>
              <a:t>interest points:</a:t>
            </a:r>
            <a:r>
              <a:rPr lang="en-US" dirty="0" smtClean="0"/>
              <a:t> Harris corners</a:t>
            </a:r>
            <a:r>
              <a:rPr lang="en-US" dirty="0"/>
              <a:t>, DoG (blobs</a:t>
            </a:r>
            <a:r>
              <a:rPr lang="en-US" dirty="0" smtClean="0"/>
              <a:t>)</a:t>
            </a:r>
          </a:p>
          <a:p>
            <a:pPr marL="0" indent="0">
              <a:buFont typeface="Verdana" charset="0"/>
              <a:buAutoNum type="arabicPeriod"/>
            </a:pPr>
            <a:endParaRPr lang="en-US" dirty="0"/>
          </a:p>
          <a:p>
            <a:pPr marL="0" indent="0">
              <a:buFont typeface="Verdana" charset="0"/>
              <a:buAutoNum type="arabicPeriod"/>
            </a:pPr>
            <a:r>
              <a:rPr lang="en-US" dirty="0"/>
              <a:t>Compute </a:t>
            </a:r>
            <a:r>
              <a:rPr lang="en-US" dirty="0" smtClean="0"/>
              <a:t>feature </a:t>
            </a:r>
            <a:r>
              <a:rPr lang="en-US" b="1" dirty="0" smtClean="0"/>
              <a:t>descriptors</a:t>
            </a:r>
            <a:r>
              <a:rPr lang="en-US" dirty="0" smtClean="0"/>
              <a:t>: Raw patches, , </a:t>
            </a:r>
            <a:r>
              <a:rPr lang="en-US" dirty="0"/>
              <a:t>SIFT,</a:t>
            </a:r>
            <a:r>
              <a:rPr lang="en-US" dirty="0" smtClean="0"/>
              <a:t>…</a:t>
            </a:r>
          </a:p>
          <a:p>
            <a:pPr marL="0" indent="0">
              <a:buFont typeface="Verdana" charset="0"/>
              <a:buAutoNum type="arabicPeriod"/>
            </a:pPr>
            <a:endParaRPr lang="en-US" dirty="0"/>
          </a:p>
          <a:p>
            <a:pPr marL="0" indent="0">
              <a:buFont typeface="Verdana" charset="0"/>
              <a:buAutoNum type="arabicPeriod"/>
            </a:pPr>
            <a:r>
              <a:rPr lang="en-US" b="1" dirty="0"/>
              <a:t>Match</a:t>
            </a:r>
            <a:r>
              <a:rPr lang="en-US" dirty="0"/>
              <a:t> </a:t>
            </a:r>
            <a:r>
              <a:rPr lang="en-US" dirty="0" smtClean="0"/>
              <a:t>points </a:t>
            </a:r>
            <a:r>
              <a:rPr lang="en-US" dirty="0"/>
              <a:t>by pairing similar descriptors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364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Recap of interest point detection</a:t>
            </a:r>
          </a:p>
          <a:p>
            <a:r>
              <a:rPr lang="en-US" dirty="0" smtClean="0"/>
              <a:t>Which type of interest point is best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Descriptor construction, SIFT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Matching, i.e. how to compare descriptors</a:t>
            </a:r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wish of a descriptor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to attribute each feature point a descriptor to compare if the a candidate match is good or not.</a:t>
            </a:r>
          </a:p>
          <a:p>
            <a:endParaRPr lang="en-US" dirty="0"/>
          </a:p>
          <a:p>
            <a:r>
              <a:rPr lang="en-US" dirty="0" smtClean="0"/>
              <a:t>Descriptors have to be local, informative, insensitive to noise, luminance variations, perspective deformation including rotation, to pixel quantization etc.</a:t>
            </a:r>
          </a:p>
          <a:p>
            <a:endParaRPr lang="en-US" dirty="0"/>
          </a:p>
          <a:p>
            <a:r>
              <a:rPr lang="en-US" dirty="0" smtClean="0"/>
              <a:t>We like compact (low dimensional) descriptors but recognize that high dimensional ones may be more discriminative.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571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Matching patches</a:t>
            </a:r>
          </a:p>
        </p:txBody>
      </p:sp>
      <p:pic>
        <p:nvPicPr>
          <p:cNvPr id="8195" name="Picture 3" descr="ErmiA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2743200"/>
            <a:ext cx="4343400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 descr="ErmiA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2400" y="2743200"/>
            <a:ext cx="4343400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Erimitage_corner_template.ep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1524000"/>
            <a:ext cx="1333499" cy="93435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rot="5400000">
            <a:off x="1638300" y="2324100"/>
            <a:ext cx="1524000" cy="838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19600" y="16764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/>
        </p:nvGraphicFramePr>
        <p:xfrm>
          <a:off x="4251960" y="1905000"/>
          <a:ext cx="54864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92" name="Equation" r:id="rId7" imgW="114300" imgH="63500" progId="Equation.3">
                  <p:embed/>
                </p:oleObj>
              </mc:Choice>
              <mc:Fallback>
                <p:oleObj name="Equation" r:id="rId7" imgW="114300" imgH="635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1960" y="1905000"/>
                        <a:ext cx="548640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18" descr="Erimitage_corner_template.eps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48301" y="1525488"/>
            <a:ext cx="1333499" cy="93137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rot="16200000" flipH="1">
            <a:off x="5524500" y="2552700"/>
            <a:ext cx="14478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4995" name="Object 3"/>
          <p:cNvGraphicFramePr>
            <a:graphicFrameLocks noChangeAspect="1"/>
          </p:cNvGraphicFramePr>
          <p:nvPr/>
        </p:nvGraphicFramePr>
        <p:xfrm>
          <a:off x="6889751" y="1746148"/>
          <a:ext cx="501650" cy="539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93" name="Equation" r:id="rId10" imgW="165100" imgH="177800" progId="Equation.3">
                  <p:embed/>
                </p:oleObj>
              </mc:Choice>
              <mc:Fallback>
                <p:oleObj name="Equation" r:id="rId10" imgW="165100" imgH="1778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9751" y="1746148"/>
                        <a:ext cx="501650" cy="5398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996" name="Object 4"/>
          <p:cNvGraphicFramePr>
            <a:graphicFrameLocks noChangeAspect="1"/>
          </p:cNvGraphicFramePr>
          <p:nvPr/>
        </p:nvGraphicFramePr>
        <p:xfrm>
          <a:off x="1600200" y="1752600"/>
          <a:ext cx="4635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194" name="Equation" r:id="rId12" imgW="152400" imgH="177800" progId="Equation.3">
                  <p:embed/>
                </p:oleObj>
              </mc:Choice>
              <mc:Fallback>
                <p:oleObj name="Equation" r:id="rId12" imgW="152400" imgH="1778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752600"/>
                        <a:ext cx="463550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raw pixel patches as descriptors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Represent a patch with the raw pixels – the patch is the descriptor. </a:t>
            </a:r>
          </a:p>
          <a:p>
            <a:r>
              <a:rPr lang="en-US" dirty="0" smtClean="0"/>
              <a:t>Compare patches pixel by pixel, e.g. by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dirty="0" smtClean="0"/>
              <a:t>(For simplicity lets assume gray scale intensities and the sums are over all pixels in the patches.)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dirty="0" smtClean="0"/>
              <a:t>(Patches must be of equal size)</a:t>
            </a:r>
          </a:p>
          <a:p>
            <a:r>
              <a:rPr lang="en-US" dirty="0" smtClean="0"/>
              <a:t>This is referred to as either </a:t>
            </a:r>
            <a:r>
              <a:rPr lang="en-US" dirty="0" smtClean="0">
                <a:solidFill>
                  <a:schemeClr val="accent2"/>
                </a:solidFill>
              </a:rPr>
              <a:t>distances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rgbClr val="333399"/>
                </a:solidFill>
              </a:rPr>
              <a:t>dissimilarity measures</a:t>
            </a:r>
          </a:p>
        </p:txBody>
      </p:sp>
      <p:graphicFrame>
        <p:nvGraphicFramePr>
          <p:cNvPr id="68610" name="Object 2"/>
          <p:cNvGraphicFramePr>
            <a:graphicFrameLocks noChangeAspect="1"/>
          </p:cNvGraphicFramePr>
          <p:nvPr/>
        </p:nvGraphicFramePr>
        <p:xfrm>
          <a:off x="838200" y="2925763"/>
          <a:ext cx="7281863" cy="88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49" name="Equation" r:id="rId4" imgW="3048000" imgH="368300" progId="Equation.3">
                  <p:embed/>
                </p:oleObj>
              </mc:Choice>
              <mc:Fallback>
                <p:oleObj name="Equation" r:id="rId4" imgW="3048000" imgH="3683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925763"/>
                        <a:ext cx="7281863" cy="884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3" name="Object 5"/>
          <p:cNvGraphicFramePr>
            <a:graphicFrameLocks noChangeAspect="1"/>
          </p:cNvGraphicFramePr>
          <p:nvPr/>
        </p:nvGraphicFramePr>
        <p:xfrm>
          <a:off x="838200" y="3900488"/>
          <a:ext cx="7950200" cy="97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50" name="Equation" r:id="rId6" imgW="3327400" imgH="406400" progId="Equation.3">
                  <p:embed/>
                </p:oleObj>
              </mc:Choice>
              <mc:Fallback>
                <p:oleObj name="Equation" r:id="rId6" imgW="3327400" imgH="4064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900488"/>
                        <a:ext cx="7950200" cy="976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raw pixel patches as descriptors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need to compensate for changes in illumination conditions, because …</a:t>
            </a:r>
          </a:p>
          <a:p>
            <a:r>
              <a:rPr lang="en-US" dirty="0" smtClean="0"/>
              <a:t>Contrast change </a:t>
            </a:r>
            <a:r>
              <a:rPr lang="en-US" i="1" dirty="0" smtClean="0"/>
              <a:t>a</a:t>
            </a:r>
            <a:r>
              <a:rPr lang="en-US" dirty="0" smtClean="0"/>
              <a:t> and change in brightness level </a:t>
            </a:r>
            <a:r>
              <a:rPr lang="en-US" i="1" dirty="0" smtClean="0"/>
              <a:t>c</a:t>
            </a:r>
            <a:r>
              <a:rPr lang="en-US" dirty="0" smtClean="0"/>
              <a:t> (affine model):</a:t>
            </a:r>
          </a:p>
          <a:p>
            <a:endParaRPr lang="en-US" dirty="0" smtClean="0"/>
          </a:p>
          <a:p>
            <a:r>
              <a:rPr lang="en-US" dirty="0" smtClean="0"/>
              <a:t>We want </a:t>
            </a:r>
            <a:r>
              <a:rPr lang="en-US" i="1" dirty="0" smtClean="0"/>
              <a:t>F’ </a:t>
            </a:r>
            <a:r>
              <a:rPr lang="en-US" dirty="0" smtClean="0"/>
              <a:t>and </a:t>
            </a:r>
            <a:r>
              <a:rPr lang="en-US" i="1" dirty="0" smtClean="0"/>
              <a:t>F</a:t>
            </a:r>
            <a:r>
              <a:rPr lang="en-US" dirty="0" smtClean="0"/>
              <a:t> to have zero distance, but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Invariance wrt. affine intensity changes by normalization:</a:t>
            </a:r>
            <a:endParaRPr lang="en-US" dirty="0"/>
          </a:p>
        </p:txBody>
      </p:sp>
      <p:graphicFrame>
        <p:nvGraphicFramePr>
          <p:cNvPr id="6861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8157214"/>
              </p:ext>
            </p:extLst>
          </p:nvPr>
        </p:nvGraphicFramePr>
        <p:xfrm>
          <a:off x="914400" y="5815285"/>
          <a:ext cx="3792538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25" name="Equation" r:id="rId4" imgW="1587500" imgH="355600" progId="Equation.3">
                  <p:embed/>
                </p:oleObj>
              </mc:Choice>
              <mc:Fallback>
                <p:oleObj name="Equation" r:id="rId4" imgW="1587500" imgH="355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5815285"/>
                        <a:ext cx="3792538" cy="854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6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8009660"/>
              </p:ext>
            </p:extLst>
          </p:nvPr>
        </p:nvGraphicFramePr>
        <p:xfrm>
          <a:off x="914400" y="3224485"/>
          <a:ext cx="1728787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26" name="Equation" r:id="rId6" imgW="723900" imgH="127000" progId="Equation.3">
                  <p:embed/>
                </p:oleObj>
              </mc:Choice>
              <mc:Fallback>
                <p:oleObj name="Equation" r:id="rId6" imgW="723900" imgH="1270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224485"/>
                        <a:ext cx="1728787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6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6756293"/>
              </p:ext>
            </p:extLst>
          </p:nvPr>
        </p:nvGraphicFramePr>
        <p:xfrm>
          <a:off x="868363" y="4138885"/>
          <a:ext cx="1820862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27" name="Equation" r:id="rId8" imgW="762000" imgH="177800" progId="Equation.3">
                  <p:embed/>
                </p:oleObj>
              </mc:Choice>
              <mc:Fallback>
                <p:oleObj name="Equation" r:id="rId8" imgW="762000" imgH="1778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8363" y="4138885"/>
                        <a:ext cx="1820862" cy="427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6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1196700"/>
              </p:ext>
            </p:extLst>
          </p:nvPr>
        </p:nvGraphicFramePr>
        <p:xfrm>
          <a:off x="884238" y="4702447"/>
          <a:ext cx="1881187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28" name="Equation" r:id="rId10" imgW="787400" imgH="177800" progId="Equation.3">
                  <p:embed/>
                </p:oleObj>
              </mc:Choice>
              <mc:Fallback>
                <p:oleObj name="Equation" r:id="rId10" imgW="787400" imgH="1778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4238" y="4702447"/>
                        <a:ext cx="1881187" cy="427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Matching patches: </a:t>
            </a:r>
            <a:br>
              <a:rPr lang="en-US" dirty="0" smtClean="0"/>
            </a:br>
            <a:r>
              <a:rPr lang="en-US" dirty="0" smtClean="0"/>
              <a:t>Normalized cross correlation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mean intensity and standard deviation for each patch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/>
              <a:t>(sum over all </a:t>
            </a:r>
            <a:r>
              <a:rPr lang="en-US" sz="2000" i="1" dirty="0" smtClean="0"/>
              <a:t>n</a:t>
            </a:r>
            <a:r>
              <a:rPr lang="en-US" sz="2000" dirty="0" smtClean="0"/>
              <a:t> pixels in patches)</a:t>
            </a:r>
            <a:endParaRPr lang="en-US" dirty="0" smtClean="0"/>
          </a:p>
          <a:p>
            <a:r>
              <a:rPr lang="en-US" dirty="0" smtClean="0"/>
              <a:t>Measure distance with normalized cross correlation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Affine intensity invariance:</a:t>
            </a:r>
          </a:p>
          <a:p>
            <a:endParaRPr lang="en-US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8237445"/>
              </p:ext>
            </p:extLst>
          </p:nvPr>
        </p:nvGraphicFramePr>
        <p:xfrm>
          <a:off x="827584" y="4653136"/>
          <a:ext cx="5867400" cy="912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958" name="Equation" r:id="rId4" imgW="3022600" imgH="469900" progId="Equation.3">
                  <p:embed/>
                </p:oleObj>
              </mc:Choice>
              <mc:Fallback>
                <p:oleObj name="Equation" r:id="rId4" imgW="3022600" imgH="4699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4653136"/>
                        <a:ext cx="5867400" cy="912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35" name="Object 3"/>
          <p:cNvGraphicFramePr>
            <a:graphicFrameLocks noChangeAspect="1"/>
          </p:cNvGraphicFramePr>
          <p:nvPr/>
        </p:nvGraphicFramePr>
        <p:xfrm>
          <a:off x="838200" y="2362200"/>
          <a:ext cx="433705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959" name="Equation" r:id="rId6" imgW="2235200" imgH="419100" progId="Equation.3">
                  <p:embed/>
                </p:oleObj>
              </mc:Choice>
              <mc:Fallback>
                <p:oleObj name="Equation" r:id="rId6" imgW="2235200" imgH="4191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362200"/>
                        <a:ext cx="4337050" cy="812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36" name="Object 4"/>
          <p:cNvGraphicFramePr>
            <a:graphicFrameLocks noChangeAspect="1"/>
          </p:cNvGraphicFramePr>
          <p:nvPr/>
        </p:nvGraphicFramePr>
        <p:xfrm>
          <a:off x="838200" y="3124200"/>
          <a:ext cx="6138862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960" name="Equation" r:id="rId8" imgW="3162300" imgH="419100" progId="Equation.3">
                  <p:embed/>
                </p:oleObj>
              </mc:Choice>
              <mc:Fallback>
                <p:oleObj name="Equation" r:id="rId8" imgW="3162300" imgH="4191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124200"/>
                        <a:ext cx="6138862" cy="812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1" name="Object 9"/>
          <p:cNvGraphicFramePr>
            <a:graphicFrameLocks noChangeAspect="1"/>
          </p:cNvGraphicFramePr>
          <p:nvPr/>
        </p:nvGraphicFramePr>
        <p:xfrm>
          <a:off x="838200" y="6019800"/>
          <a:ext cx="1874838" cy="29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961" name="Equation" r:id="rId10" imgW="965200" imgH="152400" progId="Equation.3">
                  <p:embed/>
                </p:oleObj>
              </mc:Choice>
              <mc:Fallback>
                <p:oleObj name="Equation" r:id="rId10" imgW="965200" imgH="152400" progId="Equation.3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6019800"/>
                        <a:ext cx="1874838" cy="296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2" name="Object 10"/>
          <p:cNvGraphicFramePr>
            <a:graphicFrameLocks noChangeAspect="1"/>
          </p:cNvGraphicFramePr>
          <p:nvPr/>
        </p:nvGraphicFramePr>
        <p:xfrm>
          <a:off x="4495800" y="5562600"/>
          <a:ext cx="1728788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962" name="Equation" r:id="rId12" imgW="723900" imgH="127000" progId="Equation.3">
                  <p:embed/>
                </p:oleObj>
              </mc:Choice>
              <mc:Fallback>
                <p:oleObj name="Equation" r:id="rId12" imgW="723900" imgH="12700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5562600"/>
                        <a:ext cx="1728788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Matching patches</a:t>
            </a:r>
          </a:p>
        </p:txBody>
      </p:sp>
      <p:pic>
        <p:nvPicPr>
          <p:cNvPr id="8195" name="Picture 3" descr="ErmiA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2743200"/>
            <a:ext cx="4343400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 descr="ErmiA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2400" y="2743200"/>
            <a:ext cx="4343400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Erimitage_corner_template.ep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1524000"/>
            <a:ext cx="1333499" cy="93435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rot="5400000">
            <a:off x="1638300" y="2324100"/>
            <a:ext cx="1524000" cy="838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19600" y="16764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/>
        </p:nvGraphicFramePr>
        <p:xfrm>
          <a:off x="4251960" y="1905000"/>
          <a:ext cx="54864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54" name="Equation" r:id="rId7" imgW="114300" imgH="63500" progId="Equation.3">
                  <p:embed/>
                </p:oleObj>
              </mc:Choice>
              <mc:Fallback>
                <p:oleObj name="Equation" r:id="rId7" imgW="114300" imgH="63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1960" y="1905000"/>
                        <a:ext cx="548640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18" descr="Erimitage_corner_template.eps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48301" y="1525488"/>
            <a:ext cx="1333499" cy="93137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rot="16200000" flipH="1">
            <a:off x="5524500" y="2552700"/>
            <a:ext cx="14478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4995" name="Object 3"/>
          <p:cNvGraphicFramePr>
            <a:graphicFrameLocks noChangeAspect="1"/>
          </p:cNvGraphicFramePr>
          <p:nvPr/>
        </p:nvGraphicFramePr>
        <p:xfrm>
          <a:off x="6889751" y="1746148"/>
          <a:ext cx="501650" cy="539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55" name="Equation" r:id="rId10" imgW="165100" imgH="177800" progId="Equation.3">
                  <p:embed/>
                </p:oleObj>
              </mc:Choice>
              <mc:Fallback>
                <p:oleObj name="Equation" r:id="rId10" imgW="1651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9751" y="1746148"/>
                        <a:ext cx="501650" cy="5398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996" name="Object 4"/>
          <p:cNvGraphicFramePr>
            <a:graphicFrameLocks noChangeAspect="1"/>
          </p:cNvGraphicFramePr>
          <p:nvPr/>
        </p:nvGraphicFramePr>
        <p:xfrm>
          <a:off x="1600200" y="1752600"/>
          <a:ext cx="4635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56" name="Equation" r:id="rId12" imgW="152400" imgH="177800" progId="Equation.3">
                  <p:embed/>
                </p:oleObj>
              </mc:Choice>
              <mc:Fallback>
                <p:oleObj name="Equation" r:id="rId12" imgW="1524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752600"/>
                        <a:ext cx="463550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09600" y="5867400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Raw pixel descriptor: Use pixels in patch and compare with Normalized Cross Correlation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778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patch size should we use?</a:t>
            </a:r>
          </a:p>
          <a:p>
            <a:pPr lvl="1"/>
            <a:r>
              <a:rPr lang="en-US" dirty="0" smtClean="0"/>
              <a:t>Use the detection scale and resample so both patches have equal size in pixels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Is this approach robust to scale changes in the scene?</a:t>
            </a:r>
          </a:p>
          <a:p>
            <a:pPr lvl="1"/>
            <a:r>
              <a:rPr lang="en-US" dirty="0" smtClean="0"/>
              <a:t>Yes, if we do the resampling (see above)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Is this approach robust to rotation in the scene?</a:t>
            </a:r>
          </a:p>
          <a:p>
            <a:pPr lvl="1"/>
            <a:r>
              <a:rPr lang="en-US" dirty="0" smtClean="0"/>
              <a:t>No, this will lead to large dissimilarities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Is it robust to perspective distortions?</a:t>
            </a:r>
          </a:p>
          <a:p>
            <a:pPr lvl="1"/>
            <a:r>
              <a:rPr lang="en-US" dirty="0" smtClean="0"/>
              <a:t>No, this will lead to large dissimilarities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 Invariant Feature Transform (SIFT)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SIFT is a very popular descriptor</a:t>
            </a:r>
            <a:br>
              <a:rPr lang="en-US" dirty="0" smtClean="0"/>
            </a:br>
            <a:r>
              <a:rPr lang="en-US" sz="2000" dirty="0" smtClean="0"/>
              <a:t>(Google. Scholar says 21528 citations Nov. 2013).</a:t>
            </a:r>
            <a:endParaRPr lang="en-US" dirty="0" smtClean="0"/>
          </a:p>
          <a:p>
            <a:r>
              <a:rPr lang="en-US" dirty="0" smtClean="0"/>
              <a:t>Scale invariance:</a:t>
            </a:r>
          </a:p>
          <a:p>
            <a:pPr lvl="1"/>
            <a:r>
              <a:rPr lang="en-US" dirty="0" smtClean="0"/>
              <a:t>This is obtained by using the DoG blob detector which is multi-scale. Descriptor build at these interest points in scale-space.</a:t>
            </a:r>
          </a:p>
          <a:p>
            <a:pPr lvl="1"/>
            <a:r>
              <a:rPr lang="en-US" dirty="0" smtClean="0"/>
              <a:t>After detection we have an interest point at</a:t>
            </a:r>
          </a:p>
          <a:p>
            <a:r>
              <a:rPr lang="en-US" dirty="0" smtClean="0"/>
              <a:t>Rotational invariance:</a:t>
            </a:r>
          </a:p>
          <a:p>
            <a:pPr lvl="1"/>
            <a:r>
              <a:rPr lang="en-US" dirty="0" smtClean="0"/>
              <a:t>Estimate an orientation of the interest point and build the descriptor relative to this.</a:t>
            </a:r>
          </a:p>
          <a:p>
            <a:r>
              <a:rPr lang="en-US" dirty="0" smtClean="0"/>
              <a:t>Translational invariance:</a:t>
            </a:r>
          </a:p>
          <a:p>
            <a:pPr lvl="1"/>
            <a:r>
              <a:rPr lang="en-US" dirty="0" smtClean="0"/>
              <a:t>To some extend by construction of the descriptor (more on this)</a:t>
            </a:r>
          </a:p>
          <a:p>
            <a:r>
              <a:rPr lang="en-US" dirty="0" smtClean="0"/>
              <a:t>Illumination invariance:</a:t>
            </a:r>
          </a:p>
          <a:p>
            <a:pPr lvl="1"/>
            <a:r>
              <a:rPr lang="en-US" dirty="0" smtClean="0"/>
              <a:t>By construction of the descriptor (more on this)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6172200" y="3542270"/>
          <a:ext cx="762000" cy="267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45" name="Equation" r:id="rId4" imgW="469900" imgH="165100" progId="Equation.3">
                  <p:embed/>
                </p:oleObj>
              </mc:Choice>
              <mc:Fallback>
                <p:oleObj name="Equation" r:id="rId4" imgW="469900" imgH="165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3542270"/>
                        <a:ext cx="762000" cy="2677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14" name="Object 1"/>
          <p:cNvGraphicFramePr>
            <a:graphicFrameLocks noChangeAspect="1"/>
          </p:cNvGraphicFramePr>
          <p:nvPr/>
        </p:nvGraphicFramePr>
        <p:xfrm>
          <a:off x="1682750" y="309563"/>
          <a:ext cx="5481638" cy="614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69" name="Acrobat Document" r:id="rId4" imgW="5689600" imgH="6375400" progId="">
                  <p:embed/>
                </p:oleObj>
              </mc:Choice>
              <mc:Fallback>
                <p:oleObj name="Acrobat Document" r:id="rId4" imgW="5689600" imgH="63754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2750" y="309563"/>
                        <a:ext cx="5481638" cy="6143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57200" y="457200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SIFT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SIFT: Rotational invariance by orientation </a:t>
            </a:r>
            <a:br>
              <a:rPr lang="en-US" dirty="0" smtClean="0"/>
            </a:br>
            <a:r>
              <a:rPr lang="en-US" dirty="0" smtClean="0"/>
              <a:t>         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 detection scale compute image gradients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Gradient orientation and magnitude images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Build a 36 bin orientation histogram </a:t>
            </a:r>
            <a:br>
              <a:rPr lang="en-US" dirty="0" smtClean="0"/>
            </a:br>
            <a:r>
              <a:rPr lang="en-US" dirty="0" smtClean="0"/>
              <a:t>for neighborhood around</a:t>
            </a:r>
          </a:p>
          <a:p>
            <a:pPr lvl="1"/>
            <a:r>
              <a:rPr lang="en-US" dirty="0" smtClean="0"/>
              <a:t>Every point weighted with </a:t>
            </a:r>
            <a:r>
              <a:rPr lang="en-US" i="1" dirty="0" smtClean="0"/>
              <a:t>m</a:t>
            </a:r>
            <a:r>
              <a:rPr lang="en-US" dirty="0" smtClean="0"/>
              <a:t> and a </a:t>
            </a:r>
            <a:br>
              <a:rPr lang="en-US" dirty="0" smtClean="0"/>
            </a:br>
            <a:r>
              <a:rPr lang="en-US" dirty="0" smtClean="0"/>
              <a:t>Gaussian window </a:t>
            </a:r>
          </a:p>
        </p:txBody>
      </p:sp>
      <p:graphicFrame>
        <p:nvGraphicFramePr>
          <p:cNvPr id="96259" name="Object 3"/>
          <p:cNvGraphicFramePr>
            <a:graphicFrameLocks noChangeAspect="1"/>
          </p:cNvGraphicFramePr>
          <p:nvPr/>
        </p:nvGraphicFramePr>
        <p:xfrm>
          <a:off x="906461" y="2020888"/>
          <a:ext cx="2793607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53" name="Equation" r:id="rId4" imgW="1320800" imgH="304800" progId="Equation.3">
                  <p:embed/>
                </p:oleObj>
              </mc:Choice>
              <mc:Fallback>
                <p:oleObj name="Equation" r:id="rId4" imgW="13208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6461" y="2020888"/>
                        <a:ext cx="2793607" cy="646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810000" y="2133600"/>
            <a:ext cx="3708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all points in the image</a:t>
            </a:r>
            <a:endParaRPr lang="en-US" sz="2400" dirty="0"/>
          </a:p>
        </p:txBody>
      </p:sp>
      <p:pic>
        <p:nvPicPr>
          <p:cNvPr id="14" name="Picture 13" descr="orientation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400" y="3543189"/>
            <a:ext cx="3276600" cy="3314811"/>
          </a:xfrm>
          <a:prstGeom prst="rect">
            <a:avLst/>
          </a:prstGeom>
        </p:spPr>
      </p:pic>
      <p:graphicFrame>
        <p:nvGraphicFramePr>
          <p:cNvPr id="96260" name="Object 4"/>
          <p:cNvGraphicFramePr>
            <a:graphicFrameLocks noChangeAspect="1"/>
          </p:cNvGraphicFramePr>
          <p:nvPr/>
        </p:nvGraphicFramePr>
        <p:xfrm>
          <a:off x="914400" y="3171825"/>
          <a:ext cx="2738438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54" name="Equation" r:id="rId7" imgW="1295400" imgH="444500" progId="Equation.3">
                  <p:embed/>
                </p:oleObj>
              </mc:Choice>
              <mc:Fallback>
                <p:oleObj name="Equation" r:id="rId7" imgW="12954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171825"/>
                        <a:ext cx="2738438" cy="942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61" name="Object 5"/>
          <p:cNvGraphicFramePr>
            <a:graphicFrameLocks noChangeAspect="1"/>
          </p:cNvGraphicFramePr>
          <p:nvPr/>
        </p:nvGraphicFramePr>
        <p:xfrm>
          <a:off x="914400" y="4191000"/>
          <a:ext cx="2765425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55" name="Equation" r:id="rId9" imgW="1308100" imgH="279400" progId="Equation.3">
                  <p:embed/>
                </p:oleObj>
              </mc:Choice>
              <mc:Fallback>
                <p:oleObj name="Equation" r:id="rId9" imgW="13081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191000"/>
                        <a:ext cx="2765425" cy="592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62" name="Object 6"/>
          <p:cNvGraphicFramePr>
            <a:graphicFrameLocks noChangeAspect="1"/>
          </p:cNvGraphicFramePr>
          <p:nvPr/>
        </p:nvGraphicFramePr>
        <p:xfrm>
          <a:off x="4343399" y="5486400"/>
          <a:ext cx="914401" cy="3219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56" name="Equation" r:id="rId11" imgW="469900" imgH="165100" progId="Equation.3">
                  <p:embed/>
                </p:oleObj>
              </mc:Choice>
              <mc:Fallback>
                <p:oleObj name="Equation" r:id="rId11" imgW="469900" imgH="165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399" y="5486400"/>
                        <a:ext cx="914401" cy="3219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63" name="Object 7"/>
          <p:cNvGraphicFramePr>
            <a:graphicFrameLocks noChangeAspect="1"/>
          </p:cNvGraphicFramePr>
          <p:nvPr/>
        </p:nvGraphicFramePr>
        <p:xfrm>
          <a:off x="3352800" y="6248400"/>
          <a:ext cx="1978025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57" name="Equation" r:id="rId13" imgW="1219200" imgH="165100" progId="Equation.3">
                  <p:embed/>
                </p:oleObj>
              </mc:Choice>
              <mc:Fallback>
                <p:oleObj name="Equation" r:id="rId13" imgW="1219200" imgH="165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6248400"/>
                        <a:ext cx="1978025" cy="268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Linear scale space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800600" cy="4525963"/>
          </a:xfrm>
        </p:spPr>
        <p:txBody>
          <a:bodyPr/>
          <a:lstStyle/>
          <a:p>
            <a:r>
              <a:rPr lang="en-US" sz="2400" dirty="0" smtClean="0"/>
              <a:t>The scale space of </a:t>
            </a:r>
            <a:r>
              <a:rPr lang="en-US" sz="2400" i="1" dirty="0" smtClean="0"/>
              <a:t>I</a:t>
            </a:r>
            <a:r>
              <a:rPr lang="en-US" sz="2400" dirty="0" smtClean="0"/>
              <a:t> is a 1-parameter family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Scale is given by      and is an important parameter in CV algorithms</a:t>
            </a:r>
          </a:p>
          <a:p>
            <a:endParaRPr lang="en-US" sz="2400" dirty="0" smtClean="0"/>
          </a:p>
          <a:p>
            <a:r>
              <a:rPr lang="en-US" sz="2400" dirty="0" smtClean="0"/>
              <a:t>As the scale increases details in the image disappear and we focus on the large scale structures that are left.</a:t>
            </a:r>
          </a:p>
          <a:p>
            <a:pPr>
              <a:buNone/>
            </a:pPr>
            <a:endParaRPr lang="en-US" sz="2400" dirty="0"/>
          </a:p>
        </p:txBody>
      </p:sp>
      <p:pic>
        <p:nvPicPr>
          <p:cNvPr id="8" name="Picture 7" descr="lena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1676400"/>
            <a:ext cx="1441450" cy="1437435"/>
          </a:xfrm>
          <a:prstGeom prst="rect">
            <a:avLst/>
          </a:prstGeom>
        </p:spPr>
      </p:pic>
      <p:pic>
        <p:nvPicPr>
          <p:cNvPr id="9" name="Picture 8" descr="lena.ep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200" y="3200400"/>
            <a:ext cx="1441450" cy="1437434"/>
          </a:xfrm>
          <a:prstGeom prst="rect">
            <a:avLst/>
          </a:prstGeom>
        </p:spPr>
      </p:pic>
      <p:pic>
        <p:nvPicPr>
          <p:cNvPr id="10" name="Picture 9" descr="lena.ep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200" y="4724400"/>
            <a:ext cx="1441449" cy="1437434"/>
          </a:xfrm>
          <a:prstGeom prst="rect">
            <a:avLst/>
          </a:prstGeom>
        </p:spPr>
      </p:pic>
      <p:pic>
        <p:nvPicPr>
          <p:cNvPr id="11" name="Picture 10" descr="lena.eps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4200" y="1676400"/>
            <a:ext cx="1441449" cy="1437433"/>
          </a:xfrm>
          <a:prstGeom prst="rect">
            <a:avLst/>
          </a:prstGeom>
        </p:spPr>
      </p:pic>
      <p:pic>
        <p:nvPicPr>
          <p:cNvPr id="12" name="Picture 11" descr="lena.eps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4200" y="3200400"/>
            <a:ext cx="1441448" cy="1437433"/>
          </a:xfrm>
          <a:prstGeom prst="rect">
            <a:avLst/>
          </a:prstGeom>
        </p:spPr>
      </p:pic>
      <p:pic>
        <p:nvPicPr>
          <p:cNvPr id="13" name="Picture 12" descr="lena.eps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4200" y="4724400"/>
            <a:ext cx="1441448" cy="1437432"/>
          </a:xfrm>
          <a:prstGeom prst="rect">
            <a:avLst/>
          </a:prstGeom>
        </p:spPr>
      </p:pic>
      <p:graphicFrame>
        <p:nvGraphicFramePr>
          <p:cNvPr id="83970" name="Object 2"/>
          <p:cNvGraphicFramePr>
            <a:graphicFrameLocks noChangeAspect="1"/>
          </p:cNvGraphicFramePr>
          <p:nvPr/>
        </p:nvGraphicFramePr>
        <p:xfrm>
          <a:off x="914400" y="2514600"/>
          <a:ext cx="2859088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67" name="Equation" r:id="rId10" imgW="1549400" imgH="393700" progId="Equation.3">
                  <p:embed/>
                </p:oleObj>
              </mc:Choice>
              <mc:Fallback>
                <p:oleObj name="Equation" r:id="rId10" imgW="1549400" imgH="3937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514600"/>
                        <a:ext cx="2859088" cy="728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971" name="Object 3"/>
          <p:cNvGraphicFramePr>
            <a:graphicFrameLocks noChangeAspect="1"/>
          </p:cNvGraphicFramePr>
          <p:nvPr/>
        </p:nvGraphicFramePr>
        <p:xfrm>
          <a:off x="3276600" y="3429000"/>
          <a:ext cx="304800" cy="2383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68" name="Equation" r:id="rId12" imgW="114300" imgH="88900" progId="Equation.3">
                  <p:embed/>
                </p:oleObj>
              </mc:Choice>
              <mc:Fallback>
                <p:oleObj name="Equation" r:id="rId12" imgW="114300" imgH="889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3429000"/>
                        <a:ext cx="304800" cy="2383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SIFT: Rotational invariance by orientation </a:t>
            </a:r>
            <a:br>
              <a:rPr lang="en-US" dirty="0" smtClean="0"/>
            </a:br>
            <a:r>
              <a:rPr lang="en-US" dirty="0" smtClean="0"/>
              <a:t>          assignment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Find highest peak and its orientation</a:t>
            </a:r>
          </a:p>
          <a:p>
            <a:r>
              <a:rPr lang="en-US" dirty="0" smtClean="0"/>
              <a:t>Create an interest point descriptor using this orientation</a:t>
            </a:r>
          </a:p>
          <a:p>
            <a:r>
              <a:rPr lang="en-US" dirty="0" smtClean="0"/>
              <a:t>For all other peaks larger than 80% of the highest peak – also create a descriptor using these orientations</a:t>
            </a:r>
            <a:endParaRPr lang="en-US" dirty="0"/>
          </a:p>
        </p:txBody>
      </p:sp>
      <p:pic>
        <p:nvPicPr>
          <p:cNvPr id="7" name="Content Placeholder 6" descr="SIFT_orientation_histogram.eps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-20827" b="-20827"/>
          <a:stretch>
            <a:fillRect/>
          </a:stretch>
        </p:blipFill>
        <p:spPr/>
      </p:pic>
      <p:sp>
        <p:nvSpPr>
          <p:cNvPr id="4" name="TextBox 3"/>
          <p:cNvSpPr txBox="1"/>
          <p:nvPr/>
        </p:nvSpPr>
        <p:spPr>
          <a:xfrm>
            <a:off x="6228184" y="5445224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degrees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14" name="Object 1"/>
          <p:cNvGraphicFramePr>
            <a:graphicFrameLocks noChangeAspect="1"/>
          </p:cNvGraphicFramePr>
          <p:nvPr/>
        </p:nvGraphicFramePr>
        <p:xfrm>
          <a:off x="1682750" y="309563"/>
          <a:ext cx="5481638" cy="614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62" name="Acrobat Document" r:id="rId4" imgW="5689600" imgH="6375400" progId="">
                  <p:embed/>
                </p:oleObj>
              </mc:Choice>
              <mc:Fallback>
                <p:oleObj name="Acrobat Document" r:id="rId4" imgW="5689600" imgH="63754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2750" y="309563"/>
                        <a:ext cx="5481638" cy="6143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57200" y="457200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SIFT descriptor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352800" y="1676400"/>
            <a:ext cx="152400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Gradient images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828800" y="3349823"/>
            <a:ext cx="167640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8-bin histograms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5715000" y="838200"/>
            <a:ext cx="160020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Orientation image</a:t>
            </a:r>
            <a:endParaRPr lang="en-US" sz="1400" dirty="0"/>
          </a:p>
        </p:txBody>
      </p:sp>
      <p:graphicFrame>
        <p:nvGraphicFramePr>
          <p:cNvPr id="34821" name="Object 5"/>
          <p:cNvGraphicFramePr>
            <a:graphicFrameLocks noChangeAspect="1"/>
          </p:cNvGraphicFramePr>
          <p:nvPr/>
        </p:nvGraphicFramePr>
        <p:xfrm>
          <a:off x="5029200" y="2590800"/>
          <a:ext cx="838200" cy="274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63" name="Equation" r:id="rId6" imgW="622300" imgH="203200" progId="Equation.3">
                  <p:embed/>
                </p:oleObj>
              </mc:Choice>
              <mc:Fallback>
                <p:oleObj name="Equation" r:id="rId6" imgW="6223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2590800"/>
                        <a:ext cx="838200" cy="274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2" name="Object 6"/>
          <p:cNvGraphicFramePr>
            <a:graphicFrameLocks noChangeAspect="1"/>
          </p:cNvGraphicFramePr>
          <p:nvPr/>
        </p:nvGraphicFramePr>
        <p:xfrm>
          <a:off x="5029200" y="533400"/>
          <a:ext cx="838200" cy="23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64" name="Equation" r:id="rId8" imgW="622300" imgH="177800" progId="Equation.3">
                  <p:embed/>
                </p:oleObj>
              </mc:Choice>
              <mc:Fallback>
                <p:oleObj name="Equation" r:id="rId8" imgW="6223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533400"/>
                        <a:ext cx="838200" cy="239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3" name="Object 7"/>
          <p:cNvGraphicFramePr>
            <a:graphicFrameLocks noChangeAspect="1"/>
          </p:cNvGraphicFramePr>
          <p:nvPr/>
        </p:nvGraphicFramePr>
        <p:xfrm>
          <a:off x="7188200" y="1693863"/>
          <a:ext cx="752475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65" name="Equation" r:id="rId10" imgW="558800" imgH="177800" progId="Equation.3">
                  <p:embed/>
                </p:oleObj>
              </mc:Choice>
              <mc:Fallback>
                <p:oleObj name="Equation" r:id="rId10" imgW="5588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8200" y="1693863"/>
                        <a:ext cx="752475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SIFT descriptor: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8-bin orientation histograms:</a:t>
            </a:r>
          </a:p>
          <a:p>
            <a:pPr lvl="1"/>
            <a:r>
              <a:rPr lang="en-US" dirty="0" smtClean="0"/>
              <a:t>When adding to bin, every data point is weighted with </a:t>
            </a:r>
            <a:r>
              <a:rPr lang="en-US" i="1" dirty="0" smtClean="0"/>
              <a:t>m</a:t>
            </a:r>
            <a:r>
              <a:rPr lang="en-US" dirty="0" smtClean="0"/>
              <a:t> and a Gaussian aperture window</a:t>
            </a:r>
          </a:p>
          <a:p>
            <a:pPr lvl="1"/>
            <a:r>
              <a:rPr lang="en-US" dirty="0" smtClean="0"/>
              <a:t>Adding a data point to a bin also add a little to the neighboring bins (linear interpolation)</a:t>
            </a:r>
          </a:p>
          <a:p>
            <a:pPr lvl="1"/>
            <a:r>
              <a:rPr lang="en-US" dirty="0" smtClean="0"/>
              <a:t>Pixels on the other side of a histogram grid border contributes a little to the histogram (linear interpolation)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Feature vector:</a:t>
            </a:r>
          </a:p>
          <a:p>
            <a:pPr lvl="1"/>
            <a:r>
              <a:rPr lang="en-US" dirty="0" smtClean="0"/>
              <a:t>Concatenate 8-bin histograms from the 4x4 grid into one vector with dimensionality 4x4x8 = 128.</a:t>
            </a:r>
            <a:endParaRPr lang="en-US" dirty="0"/>
          </a:p>
        </p:txBody>
      </p:sp>
      <p:graphicFrame>
        <p:nvGraphicFramePr>
          <p:cNvPr id="143362" name="Object 2"/>
          <p:cNvGraphicFramePr>
            <a:graphicFrameLocks noChangeAspect="1"/>
          </p:cNvGraphicFramePr>
          <p:nvPr/>
        </p:nvGraphicFramePr>
        <p:xfrm>
          <a:off x="4346575" y="2438400"/>
          <a:ext cx="1978025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1" name="Equation" r:id="rId3" imgW="1219200" imgH="165100" progId="Equation.3">
                  <p:embed/>
                </p:oleObj>
              </mc:Choice>
              <mc:Fallback>
                <p:oleObj name="Equation" r:id="rId3" imgW="1219200" imgH="165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6575" y="2438400"/>
                        <a:ext cx="1978025" cy="268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SIFT descriptor: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Normalization of feature vector:</a:t>
            </a:r>
          </a:p>
          <a:p>
            <a:endParaRPr lang="en-US" dirty="0" smtClean="0"/>
          </a:p>
          <a:p>
            <a:pPr lvl="1">
              <a:lnSpc>
                <a:spcPct val="140000"/>
              </a:lnSpc>
            </a:pPr>
            <a:r>
              <a:rPr lang="en-US" dirty="0" smtClean="0"/>
              <a:t>Normalize the feature vector:</a:t>
            </a:r>
          </a:p>
          <a:p>
            <a:pPr lvl="1">
              <a:lnSpc>
                <a:spcPct val="140000"/>
              </a:lnSpc>
            </a:pPr>
            <a:r>
              <a:rPr lang="en-US" dirty="0" smtClean="0"/>
              <a:t>Non-linear illumination changes (e.g. shadows) may cause high gradient magnitudes locally.</a:t>
            </a:r>
          </a:p>
          <a:p>
            <a:pPr lvl="1">
              <a:lnSpc>
                <a:spcPct val="140000"/>
              </a:lnSpc>
            </a:pPr>
            <a:r>
              <a:rPr lang="en-US" dirty="0" smtClean="0"/>
              <a:t>Therefore reduce all bin values larger than 0.2 down to 0.2.</a:t>
            </a:r>
          </a:p>
          <a:p>
            <a:pPr lvl="1">
              <a:lnSpc>
                <a:spcPct val="140000"/>
              </a:lnSpc>
            </a:pPr>
            <a:r>
              <a:rPr lang="en-US" dirty="0" smtClean="0"/>
              <a:t>Renormalize (normalize again):  </a:t>
            </a:r>
            <a:endParaRPr lang="en-US" dirty="0"/>
          </a:p>
        </p:txBody>
      </p:sp>
      <p:graphicFrame>
        <p:nvGraphicFramePr>
          <p:cNvPr id="14438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5898076"/>
              </p:ext>
            </p:extLst>
          </p:nvPr>
        </p:nvGraphicFramePr>
        <p:xfrm>
          <a:off x="4788024" y="2564904"/>
          <a:ext cx="2101850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82" name="Equation" r:id="rId4" imgW="1295400" imgH="241300" progId="Equation.3">
                  <p:embed/>
                </p:oleObj>
              </mc:Choice>
              <mc:Fallback>
                <p:oleObj name="Equation" r:id="rId4" imgW="12954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8024" y="2564904"/>
                        <a:ext cx="2101850" cy="392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38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0668423"/>
              </p:ext>
            </p:extLst>
          </p:nvPr>
        </p:nvGraphicFramePr>
        <p:xfrm>
          <a:off x="5076056" y="4437112"/>
          <a:ext cx="2101850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83" name="Equation" r:id="rId6" imgW="1295400" imgH="241300" progId="Equation.3">
                  <p:embed/>
                </p:oleObj>
              </mc:Choice>
              <mc:Fallback>
                <p:oleObj name="Equation" r:id="rId6" imgW="12954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056" y="4437112"/>
                        <a:ext cx="2101850" cy="392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SIFT matching: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SIFT features are compared with Euclidean distance (L2-norm):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sz="2000" dirty="0" smtClean="0"/>
              <a:t>Matching SIFT features:</a:t>
            </a:r>
          </a:p>
          <a:p>
            <a:pPr lvl="1"/>
            <a:r>
              <a:rPr lang="en-US" dirty="0" smtClean="0"/>
              <a:t>A match is accepted if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Best refers to the distance for the pair of features with smallest distance.</a:t>
            </a:r>
          </a:p>
          <a:p>
            <a:pPr lvl="1"/>
            <a:r>
              <a:rPr lang="en-US" dirty="0" smtClean="0"/>
              <a:t>2nd Best refers to the distance for the pair of features with second smallest distance.</a:t>
            </a:r>
            <a:endParaRPr lang="en-US" dirty="0"/>
          </a:p>
        </p:txBody>
      </p:sp>
      <p:graphicFrame>
        <p:nvGraphicFramePr>
          <p:cNvPr id="14541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9795708"/>
              </p:ext>
            </p:extLst>
          </p:nvPr>
        </p:nvGraphicFramePr>
        <p:xfrm>
          <a:off x="2483768" y="2132856"/>
          <a:ext cx="4425080" cy="11043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06" name="Equation" r:id="rId4" imgW="1943100" imgH="482600" progId="Equation.3">
                  <p:embed/>
                </p:oleObj>
              </mc:Choice>
              <mc:Fallback>
                <p:oleObj name="Equation" r:id="rId4" imgW="19431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768" y="2132856"/>
                        <a:ext cx="4425080" cy="110437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1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7547430"/>
              </p:ext>
            </p:extLst>
          </p:nvPr>
        </p:nvGraphicFramePr>
        <p:xfrm>
          <a:off x="2915816" y="4077072"/>
          <a:ext cx="1703298" cy="64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07" name="Equation" r:id="rId6" imgW="939800" imgH="355600" progId="Equation.3">
                  <p:embed/>
                </p:oleObj>
              </mc:Choice>
              <mc:Fallback>
                <p:oleObj name="Equation" r:id="rId6" imgW="9398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5816" y="4077072"/>
                        <a:ext cx="1703298" cy="64807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SIFT descriptor invariance’s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3837"/>
            <a:ext cx="8229600" cy="4525963"/>
          </a:xfrm>
        </p:spPr>
        <p:txBody>
          <a:bodyPr/>
          <a:lstStyle/>
          <a:p>
            <a:r>
              <a:rPr lang="en-US" dirty="0" smtClean="0"/>
              <a:t>Scale invariance:</a:t>
            </a:r>
          </a:p>
          <a:p>
            <a:pPr lvl="1"/>
            <a:r>
              <a:rPr lang="en-US" dirty="0" smtClean="0"/>
              <a:t>From the (DoG) detector and further processing done at detection scale </a:t>
            </a:r>
          </a:p>
          <a:p>
            <a:r>
              <a:rPr lang="en-US" dirty="0" smtClean="0"/>
              <a:t>Rotational invariance:</a:t>
            </a:r>
          </a:p>
          <a:p>
            <a:pPr lvl="1"/>
            <a:r>
              <a:rPr lang="en-US" dirty="0" smtClean="0"/>
              <a:t>From the orientation assignment procedure</a:t>
            </a:r>
          </a:p>
          <a:p>
            <a:r>
              <a:rPr lang="en-US" dirty="0" smtClean="0"/>
              <a:t>Approximate translational invariance:</a:t>
            </a:r>
          </a:p>
          <a:p>
            <a:pPr lvl="1"/>
            <a:r>
              <a:rPr lang="en-US" dirty="0" smtClean="0"/>
              <a:t>From the grid of histograms. Can handle translations up to 4 pixels (within a grid cell).</a:t>
            </a:r>
          </a:p>
          <a:p>
            <a:r>
              <a:rPr lang="en-US" dirty="0" smtClean="0"/>
              <a:t>Affine illumination invariance:</a:t>
            </a:r>
          </a:p>
          <a:p>
            <a:pPr lvl="1"/>
            <a:r>
              <a:rPr lang="en-US" dirty="0" smtClean="0"/>
              <a:t>From the choice of gradients additive brightness invariance is obtained. From normalization we obtain invariance to multiplicative contrast change. </a:t>
            </a:r>
          </a:p>
          <a:p>
            <a:pPr lvl="1"/>
            <a:r>
              <a:rPr lang="en-US" dirty="0" smtClean="0"/>
              <a:t>Reduction of peaks gives some robustness to non-linear changes such as shadows. 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problems for SIFT descriptors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Perspective distortion, but may be extended to become affine invariant</a:t>
            </a:r>
          </a:p>
          <a:p>
            <a:endParaRPr lang="en-US" dirty="0" smtClean="0"/>
          </a:p>
          <a:p>
            <a:r>
              <a:rPr lang="en-US" dirty="0" smtClean="0"/>
              <a:t>Non-linear illumination such as cast shadows, changes to light color, and material reflection properties</a:t>
            </a:r>
          </a:p>
          <a:p>
            <a:endParaRPr lang="en-US" dirty="0" smtClean="0"/>
          </a:p>
          <a:p>
            <a:r>
              <a:rPr lang="en-US" dirty="0" smtClean="0"/>
              <a:t>It is fairly high dimensional (128 dim.) and redundant</a:t>
            </a:r>
          </a:p>
          <a:p>
            <a:endParaRPr lang="en-US" dirty="0"/>
          </a:p>
          <a:p>
            <a:r>
              <a:rPr lang="en-US" dirty="0" smtClean="0"/>
              <a:t>It is computational intensive and relies on a careful implementation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Variations on SIFT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many variations of the SIFT descriptor:</a:t>
            </a:r>
          </a:p>
          <a:p>
            <a:pPr lvl="1"/>
            <a:r>
              <a:rPr lang="en-US" dirty="0" smtClean="0"/>
              <a:t>GLOH</a:t>
            </a:r>
          </a:p>
          <a:p>
            <a:pPr lvl="1"/>
            <a:r>
              <a:rPr lang="en-US" dirty="0" smtClean="0"/>
              <a:t>SURF</a:t>
            </a:r>
          </a:p>
          <a:p>
            <a:pPr lvl="1"/>
            <a:r>
              <a:rPr lang="en-US" dirty="0" smtClean="0"/>
              <a:t>DAISY</a:t>
            </a:r>
          </a:p>
          <a:p>
            <a:pPr lvl="1"/>
            <a:r>
              <a:rPr lang="en-US" dirty="0" smtClean="0"/>
              <a:t>PCA SIFT</a:t>
            </a:r>
          </a:p>
          <a:p>
            <a:pPr lvl="1"/>
            <a:r>
              <a:rPr lang="en-US" dirty="0" smtClean="0"/>
              <a:t>Opponent SIFT</a:t>
            </a:r>
          </a:p>
          <a:p>
            <a:pPr lvl="1"/>
            <a:r>
              <a:rPr lang="en-US" dirty="0" smtClean="0"/>
              <a:t>Gaussian opponent SIFT</a:t>
            </a:r>
          </a:p>
          <a:p>
            <a:pPr lvl="1"/>
            <a:r>
              <a:rPr lang="en-US" dirty="0" smtClean="0"/>
              <a:t>CSIFT</a:t>
            </a:r>
          </a:p>
          <a:p>
            <a:pPr lvl="1"/>
            <a:r>
              <a:rPr lang="en-US" dirty="0" smtClean="0"/>
              <a:t>ORB</a:t>
            </a:r>
          </a:p>
          <a:p>
            <a:pPr lvl="1"/>
            <a:r>
              <a:rPr lang="en-US" dirty="0" smtClean="0"/>
              <a:t>BRISK</a:t>
            </a:r>
          </a:p>
          <a:p>
            <a:pPr lvl="1"/>
            <a:r>
              <a:rPr lang="en-US" dirty="0" smtClean="0"/>
              <a:t>FREAK</a:t>
            </a:r>
          </a:p>
          <a:p>
            <a:pPr lvl="1"/>
            <a:r>
              <a:rPr lang="en-US" dirty="0" smtClean="0"/>
              <a:t>…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DAISY – a common SIFT variation:</a:t>
            </a:r>
            <a:br>
              <a:rPr lang="en-US" dirty="0" smtClean="0"/>
            </a:br>
            <a:r>
              <a:rPr lang="en-US" dirty="0" smtClean="0"/>
              <a:t>Locations and spread of histograms</a:t>
            </a:r>
            <a:endParaRPr lang="en-US" dirty="0"/>
          </a:p>
        </p:txBody>
      </p:sp>
      <p:pic>
        <p:nvPicPr>
          <p:cNvPr id="4" name="Content Placeholder 3" descr="descriptor_layout.pdf"/>
          <p:cNvPicPr>
            <a:picLocks noGrp="1" noChangeAspect="1"/>
          </p:cNvPicPr>
          <p:nvPr>
            <p:ph idx="1"/>
          </p:nvPr>
        </p:nvPicPr>
        <p:blipFill>
          <a:blip r:embed="rId3"/>
          <a:srcRect l="-47523" r="-47523"/>
          <a:stretch>
            <a:fillRect/>
          </a:stretch>
        </p:blipFill>
        <p:spPr/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275040" cy="1143000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What </a:t>
            </a:r>
            <a:r>
              <a:rPr lang="en-US" dirty="0"/>
              <a:t>is the best detector and descriptor combination?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r>
              <a:rPr lang="en-US" dirty="0" smtClean="0"/>
              <a:t>Much work has been done</a:t>
            </a:r>
          </a:p>
          <a:p>
            <a:endParaRPr lang="en-US" dirty="0" smtClean="0"/>
          </a:p>
          <a:p>
            <a:r>
              <a:rPr lang="en-US" dirty="0" smtClean="0"/>
              <a:t>Results are not conclusive</a:t>
            </a:r>
          </a:p>
          <a:p>
            <a:endParaRPr lang="en-US" dirty="0" smtClean="0"/>
          </a:p>
          <a:p>
            <a:r>
              <a:rPr lang="en-US" dirty="0" smtClean="0"/>
              <a:t>Example from work by Kim S. Petersen, Anders Dahl and Henrik Aanæs using the DTU robot data set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</a:t>
            </a:r>
            <a:br>
              <a:rPr lang="en-US" dirty="0" smtClean="0"/>
            </a:br>
            <a:r>
              <a:rPr lang="en-US" dirty="0" smtClean="0"/>
              <a:t>Detecting blobs by Laplacian of Gaussian filter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Finding extrema in 2D:</a:t>
            </a:r>
          </a:p>
          <a:p>
            <a:pPr lvl="1"/>
            <a:r>
              <a:rPr lang="en-US" dirty="0" smtClean="0"/>
              <a:t>Find points that are simultaneous extrema in the x and y direction.</a:t>
            </a:r>
          </a:p>
          <a:p>
            <a:pPr lvl="1"/>
            <a:r>
              <a:rPr lang="en-US" dirty="0" smtClean="0"/>
              <a:t>We can solve this in one go by looking for extrema of the Laplacian of Gaussian filter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Bright blob:                          Dark blob: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Discrete implementation: Extrema search in 2D</a:t>
            </a:r>
          </a:p>
          <a:p>
            <a:pPr lvl="1"/>
            <a:r>
              <a:rPr lang="en-US" dirty="0" smtClean="0"/>
              <a:t>Bright blob:                       than all neighbor pixels</a:t>
            </a:r>
          </a:p>
          <a:p>
            <a:pPr lvl="1"/>
            <a:r>
              <a:rPr lang="en-US" dirty="0" smtClean="0"/>
              <a:t>Dark blob:                      than all neighbor pixels</a:t>
            </a:r>
          </a:p>
          <a:p>
            <a:pPr lvl="1"/>
            <a:r>
              <a:rPr lang="en-US" dirty="0" smtClean="0"/>
              <a:t>4-neighbors or 8-neighbors</a:t>
            </a:r>
          </a:p>
          <a:p>
            <a:pPr lvl="1"/>
            <a:r>
              <a:rPr lang="en-US" dirty="0" smtClean="0"/>
              <a:t>Keep only blobs where                           threshold value</a:t>
            </a:r>
          </a:p>
          <a:p>
            <a:pPr lvl="1"/>
            <a:endParaRPr lang="en-US" dirty="0" smtClean="0"/>
          </a:p>
        </p:txBody>
      </p:sp>
      <p:graphicFrame>
        <p:nvGraphicFramePr>
          <p:cNvPr id="7065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7616435"/>
              </p:ext>
            </p:extLst>
          </p:nvPr>
        </p:nvGraphicFramePr>
        <p:xfrm>
          <a:off x="4495750" y="3024188"/>
          <a:ext cx="367665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33" name="Equation" r:id="rId4" imgW="1993900" imgH="279400" progId="Equation.3">
                  <p:embed/>
                </p:oleObj>
              </mc:Choice>
              <mc:Fallback>
                <p:oleObj name="Equation" r:id="rId4" imgW="19939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750" y="3024188"/>
                        <a:ext cx="3676650" cy="517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59" name="Object 3"/>
          <p:cNvGraphicFramePr>
            <a:graphicFrameLocks noChangeAspect="1"/>
          </p:cNvGraphicFramePr>
          <p:nvPr/>
        </p:nvGraphicFramePr>
        <p:xfrm>
          <a:off x="1371600" y="3581399"/>
          <a:ext cx="2033588" cy="390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34" name="Equation" r:id="rId6" imgW="1168400" imgH="203200" progId="Equation.3">
                  <p:embed/>
                </p:oleObj>
              </mc:Choice>
              <mc:Fallback>
                <p:oleObj name="Equation" r:id="rId6" imgW="11684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581399"/>
                        <a:ext cx="2033588" cy="3908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0" name="Object 4"/>
          <p:cNvGraphicFramePr>
            <a:graphicFrameLocks noChangeAspect="1"/>
          </p:cNvGraphicFramePr>
          <p:nvPr/>
        </p:nvGraphicFramePr>
        <p:xfrm>
          <a:off x="2667000" y="4114800"/>
          <a:ext cx="159702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35" name="Equation" r:id="rId8" imgW="952500" imgH="203200" progId="Equation.3">
                  <p:embed/>
                </p:oleObj>
              </mc:Choice>
              <mc:Fallback>
                <p:oleObj name="Equation" r:id="rId8" imgW="9525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4114800"/>
                        <a:ext cx="1597025" cy="376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1" name="Object 5"/>
          <p:cNvGraphicFramePr>
            <a:graphicFrameLocks noChangeAspect="1"/>
          </p:cNvGraphicFramePr>
          <p:nvPr/>
        </p:nvGraphicFramePr>
        <p:xfrm>
          <a:off x="5638800" y="4114800"/>
          <a:ext cx="159702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36" name="Equation" r:id="rId10" imgW="952500" imgH="203200" progId="Equation.3">
                  <p:embed/>
                </p:oleObj>
              </mc:Choice>
              <mc:Fallback>
                <p:oleObj name="Equation" r:id="rId10" imgW="9525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4114800"/>
                        <a:ext cx="1597025" cy="376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2" name="Object 6"/>
          <p:cNvGraphicFramePr>
            <a:graphicFrameLocks noChangeAspect="1"/>
          </p:cNvGraphicFramePr>
          <p:nvPr/>
        </p:nvGraphicFramePr>
        <p:xfrm>
          <a:off x="2687638" y="5257800"/>
          <a:ext cx="1427162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37" name="Equation" r:id="rId12" imgW="850900" imgH="203200" progId="Equation.3">
                  <p:embed/>
                </p:oleObj>
              </mc:Choice>
              <mc:Fallback>
                <p:oleObj name="Equation" r:id="rId12" imgW="8509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7638" y="5257800"/>
                        <a:ext cx="1427162" cy="376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0277560"/>
              </p:ext>
            </p:extLst>
          </p:nvPr>
        </p:nvGraphicFramePr>
        <p:xfrm>
          <a:off x="2459038" y="5638800"/>
          <a:ext cx="1427163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38" name="Equation" r:id="rId14" imgW="850900" imgH="203200" progId="Equation.3">
                  <p:embed/>
                </p:oleObj>
              </mc:Choice>
              <mc:Fallback>
                <p:oleObj name="Equation" r:id="rId14" imgW="8509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9038" y="5638800"/>
                        <a:ext cx="1427163" cy="376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5742009"/>
              </p:ext>
            </p:extLst>
          </p:nvPr>
        </p:nvGraphicFramePr>
        <p:xfrm>
          <a:off x="3923928" y="6391101"/>
          <a:ext cx="1766887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39" name="Equation" r:id="rId16" imgW="1054100" imgH="228600" progId="Equation.3">
                  <p:embed/>
                </p:oleObj>
              </mc:Choice>
              <mc:Fallback>
                <p:oleObj name="Equation" r:id="rId16" imgW="10541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28" y="6391101"/>
                        <a:ext cx="1766887" cy="422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5311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Detector - Descriptor </a:t>
            </a:r>
            <a:r>
              <a:rPr lang="en-GB" dirty="0"/>
              <a:t>Combination</a:t>
            </a:r>
          </a:p>
        </p:txBody>
      </p:sp>
      <p:pic>
        <p:nvPicPr>
          <p:cNvPr id="65539" name="Picture 2" descr="C:\Work\Misc Presentation\England2012\DetectorsUse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9125" y="1773238"/>
            <a:ext cx="3665538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40" name="Picture 4" descr="C:\Work\Misc Presentation\England2012\DescriptorsUse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6463" y="1773238"/>
            <a:ext cx="3959225" cy="277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Criteria</a:t>
            </a:r>
          </a:p>
        </p:txBody>
      </p:sp>
      <p:sp>
        <p:nvSpPr>
          <p:cNvPr id="66564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4419600" cy="4565650"/>
          </a:xfrm>
        </p:spPr>
        <p:txBody>
          <a:bodyPr/>
          <a:lstStyle/>
          <a:p>
            <a:r>
              <a:rPr lang="en-GB" sz="2400" dirty="0"/>
              <a:t>Extract features from the Key frame and another frame</a:t>
            </a:r>
            <a:r>
              <a:rPr lang="en-GB" sz="2400" dirty="0" smtClean="0"/>
              <a:t>.</a:t>
            </a:r>
          </a:p>
          <a:p>
            <a:r>
              <a:rPr lang="en-GB" sz="2400" dirty="0" smtClean="0"/>
              <a:t>Matching criterion: Same as before except no scale</a:t>
            </a:r>
          </a:p>
          <a:p>
            <a:r>
              <a:rPr lang="en-GB" sz="2400" dirty="0"/>
              <a:t>Compute:</a:t>
            </a:r>
            <a:br>
              <a:rPr lang="en-GB" sz="2400" dirty="0"/>
            </a:br>
            <a:r>
              <a:rPr lang="en-GB" sz="2400" dirty="0" smtClean="0"/>
              <a:t>r = Best / </a:t>
            </a:r>
            <a:r>
              <a:rPr lang="en-US" sz="2400" dirty="0" smtClean="0"/>
              <a:t>2nd</a:t>
            </a:r>
            <a:r>
              <a:rPr lang="en-GB" sz="2400" dirty="0" smtClean="0"/>
              <a:t> Best </a:t>
            </a:r>
            <a:r>
              <a:rPr lang="en-GB" sz="2400" dirty="0"/>
              <a:t>&lt;</a:t>
            </a:r>
            <a:r>
              <a:rPr lang="en-GB" sz="2400" dirty="0" smtClean="0"/>
              <a:t> T</a:t>
            </a:r>
          </a:p>
          <a:p>
            <a:r>
              <a:rPr lang="en-GB" sz="2400" dirty="0"/>
              <a:t>Compute ROC and AUC.</a:t>
            </a:r>
          </a:p>
          <a:p>
            <a:r>
              <a:rPr lang="en-GB" sz="2400" dirty="0"/>
              <a:t>Use AUC as performance </a:t>
            </a:r>
            <a:r>
              <a:rPr lang="en-GB" sz="2400" dirty="0" smtClean="0"/>
              <a:t>measure (average over scenes).</a:t>
            </a:r>
          </a:p>
        </p:txBody>
      </p:sp>
      <p:graphicFrame>
        <p:nvGraphicFramePr>
          <p:cNvPr id="6656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0875847"/>
              </p:ext>
            </p:extLst>
          </p:nvPr>
        </p:nvGraphicFramePr>
        <p:xfrm>
          <a:off x="5652120" y="1340768"/>
          <a:ext cx="2880320" cy="247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15" name="Acrobat Document" r:id="rId4" imgW="3340100" imgH="2870200" progId="">
                  <p:embed/>
                </p:oleObj>
              </mc:Choice>
              <mc:Fallback>
                <p:oleObj name="Acrobat Document" r:id="rId4" imgW="3340100" imgH="28702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120" y="1340768"/>
                        <a:ext cx="2880320" cy="2471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descrptorCriteria_two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056" y="3933056"/>
            <a:ext cx="3728877" cy="25857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4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Aside: ROC and AUC?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Receiver operating characteristic (ROC):</a:t>
            </a:r>
          </a:p>
          <a:p>
            <a:pPr lvl="1"/>
            <a:r>
              <a:rPr lang="en-US" dirty="0" smtClean="0"/>
              <a:t>TPR = TP / P (Recall)</a:t>
            </a:r>
          </a:p>
          <a:p>
            <a:pPr lvl="1"/>
            <a:r>
              <a:rPr lang="en-US" dirty="0" smtClean="0"/>
              <a:t>FPR = FP / N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Area under the ROC curve (AUC):</a:t>
            </a:r>
          </a:p>
          <a:p>
            <a:pPr lvl="1"/>
            <a:r>
              <a:rPr lang="en-US" dirty="0" smtClean="0"/>
              <a:t>AUC close to 1 is good</a:t>
            </a:r>
          </a:p>
          <a:p>
            <a:pPr lvl="1"/>
            <a:r>
              <a:rPr lang="en-US" dirty="0" smtClean="0"/>
              <a:t>The probability of a correct match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874" y="2209800"/>
            <a:ext cx="4716526" cy="4724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05600" y="6474023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From Wikipedia 2012</a:t>
            </a:r>
            <a:endParaRPr lang="en-US" sz="1400" dirty="0"/>
          </a:p>
        </p:txBody>
      </p:sp>
      <p:pic>
        <p:nvPicPr>
          <p:cNvPr id="7" name="Picture 6" descr="confusion_matrix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5554" y="88900"/>
            <a:ext cx="3589845" cy="2349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at a Glance, Descriptors </a:t>
            </a:r>
          </a:p>
        </p:txBody>
      </p:sp>
      <p:pic>
        <p:nvPicPr>
          <p:cNvPr id="69635" name="Picture 5" descr="C:\Work\Misc Presentation\England2012\DescriptSampleResul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450" y="1773238"/>
            <a:ext cx="5905500" cy="467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Findings</a:t>
            </a:r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All </a:t>
            </a:r>
            <a:r>
              <a:rPr lang="en-US" sz="2400" dirty="0"/>
              <a:t>SIFT based descriptors </a:t>
            </a:r>
            <a:r>
              <a:rPr lang="en-US" dirty="0" smtClean="0"/>
              <a:t>have</a:t>
            </a:r>
            <a:r>
              <a:rPr lang="en-US" sz="2400" dirty="0" smtClean="0"/>
              <a:t> </a:t>
            </a:r>
            <a:r>
              <a:rPr lang="en-US" sz="2400" dirty="0"/>
              <a:t>almost </a:t>
            </a:r>
            <a:r>
              <a:rPr lang="en-US" sz="2400" dirty="0" smtClean="0"/>
              <a:t>equal performance.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 smtClean="0"/>
          </a:p>
          <a:p>
            <a:r>
              <a:rPr lang="en-US" dirty="0" smtClean="0"/>
              <a:t>Multi</a:t>
            </a:r>
            <a:r>
              <a:rPr lang="en-US" dirty="0"/>
              <a:t>-scale Harris is the top performer.</a:t>
            </a:r>
            <a:br>
              <a:rPr lang="en-US" dirty="0"/>
            </a:br>
            <a:endParaRPr lang="en-US" dirty="0"/>
          </a:p>
          <a:p>
            <a:r>
              <a:rPr lang="en-US" dirty="0"/>
              <a:t>With detectors the devil is in the details.</a:t>
            </a:r>
            <a:br>
              <a:rPr lang="en-US" dirty="0"/>
            </a:br>
            <a:endParaRPr lang="en-US" sz="2400" dirty="0"/>
          </a:p>
          <a:p>
            <a:r>
              <a:rPr lang="en-US" sz="2400" dirty="0"/>
              <a:t>Light is very challenging.</a:t>
            </a:r>
          </a:p>
          <a:p>
            <a:endParaRPr lang="en-US" sz="2400" dirty="0"/>
          </a:p>
          <a:p>
            <a:r>
              <a:rPr lang="en-US" sz="2400" dirty="0"/>
              <a:t>On statistical significance…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Quote on </a:t>
            </a:r>
            <a:r>
              <a:rPr lang="en-GB" dirty="0" smtClean="0"/>
              <a:t>Statistical </a:t>
            </a:r>
            <a:r>
              <a:rPr lang="en-GB" dirty="0"/>
              <a:t>Significance </a:t>
            </a:r>
          </a:p>
        </p:txBody>
      </p:sp>
      <p:sp>
        <p:nvSpPr>
          <p:cNvPr id="71683" name="TextBox 2"/>
          <p:cNvSpPr txBox="1">
            <a:spLocks noChangeArrowheads="1"/>
          </p:cNvSpPr>
          <p:nvPr/>
        </p:nvSpPr>
        <p:spPr bwMode="auto">
          <a:xfrm>
            <a:off x="533400" y="2014538"/>
            <a:ext cx="8359080" cy="3016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800000"/>
                </a:solidFill>
              </a:rPr>
              <a:t>A </a:t>
            </a:r>
            <a:r>
              <a:rPr lang="en-US" sz="2400" dirty="0">
                <a:solidFill>
                  <a:srgbClr val="800000"/>
                </a:solidFill>
              </a:rPr>
              <a:t>question often overlooked by the computer vision community </a:t>
            </a:r>
            <a:r>
              <a:rPr lang="en-US" sz="2400" dirty="0" smtClean="0">
                <a:solidFill>
                  <a:srgbClr val="800000"/>
                </a:solidFill>
              </a:rPr>
              <a:t>when </a:t>
            </a:r>
            <a:r>
              <a:rPr lang="en-US" sz="2400" dirty="0">
                <a:solidFill>
                  <a:srgbClr val="800000"/>
                </a:solidFill>
              </a:rPr>
              <a:t>comparing results on a given dataset is whether the </a:t>
            </a:r>
            <a:r>
              <a:rPr lang="en-US" sz="2400" dirty="0" smtClean="0">
                <a:solidFill>
                  <a:srgbClr val="800000"/>
                </a:solidFill>
              </a:rPr>
              <a:t>difference </a:t>
            </a:r>
            <a:r>
              <a:rPr lang="en-US" sz="2400" dirty="0">
                <a:solidFill>
                  <a:srgbClr val="800000"/>
                </a:solidFill>
              </a:rPr>
              <a:t>in performance of two methods is </a:t>
            </a:r>
          </a:p>
          <a:p>
            <a:r>
              <a:rPr lang="en-US" sz="2400" dirty="0">
                <a:solidFill>
                  <a:srgbClr val="800000"/>
                </a:solidFill>
              </a:rPr>
              <a:t>statistically </a:t>
            </a:r>
            <a:r>
              <a:rPr lang="en-GB" sz="2400" dirty="0">
                <a:solidFill>
                  <a:srgbClr val="800000"/>
                </a:solidFill>
              </a:rPr>
              <a:t>significant.” </a:t>
            </a:r>
          </a:p>
          <a:p>
            <a:endParaRPr lang="en-GB" dirty="0"/>
          </a:p>
          <a:p>
            <a:r>
              <a:rPr lang="en-US" sz="1000" i="1" dirty="0"/>
              <a:t>M. Everingham, L. Van Gool, C. K. I. Williams, J. Winn, A. Zisserman </a:t>
            </a:r>
          </a:p>
          <a:p>
            <a:r>
              <a:rPr lang="en-US" sz="1000" i="1" dirty="0"/>
              <a:t>“The PASCAL Visual Object Classes (VOC) Challenge”   </a:t>
            </a:r>
          </a:p>
          <a:p>
            <a:r>
              <a:rPr lang="en-US" sz="1000" i="1" dirty="0"/>
              <a:t>International Journal of Computer Vision, Volume 88, Number 2, </a:t>
            </a:r>
          </a:p>
          <a:p>
            <a:r>
              <a:rPr lang="en-US" sz="1000" i="1" dirty="0"/>
              <a:t>page 303--338, 2010</a:t>
            </a:r>
          </a:p>
          <a:p>
            <a:endParaRPr lang="en-US" dirty="0"/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Reading material:</a:t>
            </a:r>
          </a:p>
          <a:p>
            <a:r>
              <a:rPr lang="en-US" dirty="0" smtClean="0"/>
              <a:t>Lowe IJCV 2004 (Sec. 5 – 7.1)</a:t>
            </a:r>
          </a:p>
          <a:p>
            <a:r>
              <a:rPr lang="en-US" dirty="0" smtClean="0"/>
              <a:t>Dahl-Aanæs-Pedersen 3DIMPVT 2011</a:t>
            </a:r>
          </a:p>
          <a:p>
            <a:r>
              <a:rPr lang="en-US" dirty="0"/>
              <a:t>Aanæs-Dahl-Pedersen IJCV </a:t>
            </a:r>
            <a:r>
              <a:rPr lang="en-US" dirty="0" smtClean="0"/>
              <a:t>2012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Additional material:</a:t>
            </a:r>
          </a:p>
          <a:p>
            <a:pPr lvl="1"/>
            <a:r>
              <a:rPr lang="en-US" dirty="0" smtClean="0"/>
              <a:t>Larsen et al ECCV 2012</a:t>
            </a:r>
          </a:p>
          <a:p>
            <a:pPr lvl="1"/>
            <a:r>
              <a:rPr lang="en-US" sz="2000" dirty="0" smtClean="0"/>
              <a:t>T</a:t>
            </a:r>
            <a:r>
              <a:rPr lang="en-US" sz="2000" dirty="0"/>
              <a:t>. Lindeberg 1996 (Multi-scale detection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T</a:t>
            </a:r>
            <a:r>
              <a:rPr lang="en-US" sz="2000" dirty="0"/>
              <a:t>. Lindeberg. Feature detection with automatic scale selection. International Journal of Computer Vision 30(2): 79 – 116, 1998.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mg001_diffuse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3048000"/>
            <a:ext cx="4368800" cy="3276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Mandatory assignment 2:</a:t>
            </a:r>
            <a:br>
              <a:rPr lang="en-US" dirty="0" smtClean="0"/>
            </a:br>
            <a:r>
              <a:rPr lang="en-US" dirty="0" smtClean="0"/>
              <a:t>Feature </a:t>
            </a:r>
            <a:r>
              <a:rPr lang="en-US" dirty="0" smtClean="0"/>
              <a:t>extraction and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dirty="0" smtClean="0"/>
              <a:t>Build and experiment with interest point </a:t>
            </a:r>
            <a:r>
              <a:rPr lang="en-US" dirty="0" smtClean="0"/>
              <a:t>detectors</a:t>
            </a:r>
            <a:endParaRPr lang="en-US" dirty="0" smtClean="0"/>
          </a:p>
          <a:p>
            <a:pPr>
              <a:lnSpc>
                <a:spcPct val="130000"/>
              </a:lnSpc>
            </a:pPr>
            <a:r>
              <a:rPr lang="en-US" dirty="0" smtClean="0"/>
              <a:t>Find matching points between two images </a:t>
            </a:r>
          </a:p>
          <a:p>
            <a:pPr marL="0" indent="0">
              <a:lnSpc>
                <a:spcPct val="130000"/>
              </a:lnSpc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Img001_diffuse.t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048000"/>
            <a:ext cx="4368800" cy="3276600"/>
          </a:xfrm>
          <a:prstGeom prst="rect">
            <a:avLst/>
          </a:prstGeom>
        </p:spPr>
      </p:pic>
      <p:pic>
        <p:nvPicPr>
          <p:cNvPr id="6" name="Picture 5" descr="Img001_diffuse.t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3048000"/>
            <a:ext cx="43688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10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 point detectors:</a:t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Multi-scale</a:t>
            </a:r>
            <a:r>
              <a:rPr lang="en-US" dirty="0" smtClean="0"/>
              <a:t> Laplacian blob detector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Finding extrema in scale-space:</a:t>
            </a:r>
          </a:p>
          <a:p>
            <a:pPr lvl="1"/>
            <a:r>
              <a:rPr lang="en-US" dirty="0" smtClean="0"/>
              <a:t>Due to blurring, the Laplacian response decay over scale – solution: </a:t>
            </a:r>
            <a:r>
              <a:rPr lang="en-US" dirty="0"/>
              <a:t>U</a:t>
            </a:r>
            <a:r>
              <a:rPr lang="en-US" dirty="0" smtClean="0"/>
              <a:t>se scale normalization.</a:t>
            </a:r>
          </a:p>
          <a:p>
            <a:pPr lvl="1"/>
            <a:r>
              <a:rPr lang="en-US" dirty="0" smtClean="0"/>
              <a:t>Scale normalized Laplacian:</a:t>
            </a:r>
          </a:p>
          <a:p>
            <a:pPr lvl="1"/>
            <a:r>
              <a:rPr lang="en-US" dirty="0" smtClean="0"/>
              <a:t>Bright blob:                          Dark blob: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Discrete implementation: Extrema search in 3D</a:t>
            </a:r>
          </a:p>
          <a:p>
            <a:pPr lvl="1"/>
            <a:r>
              <a:rPr lang="en-US" dirty="0" smtClean="0"/>
              <a:t>Bright blob:                       than all neighbor pixels</a:t>
            </a:r>
          </a:p>
          <a:p>
            <a:pPr lvl="1"/>
            <a:r>
              <a:rPr lang="en-US" dirty="0" smtClean="0"/>
              <a:t>Dark blob:                      than all neighbor pixels</a:t>
            </a:r>
          </a:p>
          <a:p>
            <a:pPr lvl="1"/>
            <a:r>
              <a:rPr lang="en-US" dirty="0" smtClean="0"/>
              <a:t>6-neighbors or </a:t>
            </a:r>
            <a:r>
              <a:rPr lang="en-US" dirty="0" smtClean="0">
                <a:solidFill>
                  <a:srgbClr val="0000FF"/>
                </a:solidFill>
              </a:rPr>
              <a:t>26-neighbors</a:t>
            </a:r>
          </a:p>
          <a:p>
            <a:pPr lvl="1"/>
            <a:r>
              <a:rPr lang="en-US" dirty="0"/>
              <a:t>Keep only blobs where                           threshold value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graphicFrame>
        <p:nvGraphicFramePr>
          <p:cNvPr id="70658" name="Object 2"/>
          <p:cNvGraphicFramePr>
            <a:graphicFrameLocks noChangeAspect="1"/>
          </p:cNvGraphicFramePr>
          <p:nvPr/>
        </p:nvGraphicFramePr>
        <p:xfrm>
          <a:off x="4625975" y="2730500"/>
          <a:ext cx="307022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46" name="Equation" r:id="rId4" imgW="1663700" imgH="254000" progId="Equation.3">
                  <p:embed/>
                </p:oleObj>
              </mc:Choice>
              <mc:Fallback>
                <p:oleObj name="Equation" r:id="rId4" imgW="1663700" imgH="2540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5975" y="2730500"/>
                        <a:ext cx="3070225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0" name="Object 4"/>
          <p:cNvGraphicFramePr>
            <a:graphicFrameLocks noChangeAspect="1"/>
          </p:cNvGraphicFramePr>
          <p:nvPr/>
        </p:nvGraphicFramePr>
        <p:xfrm>
          <a:off x="2667000" y="3128962"/>
          <a:ext cx="159702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47" name="Equation" r:id="rId6" imgW="952500" imgH="203200" progId="Equation.3">
                  <p:embed/>
                </p:oleObj>
              </mc:Choice>
              <mc:Fallback>
                <p:oleObj name="Equation" r:id="rId6" imgW="952500" imgH="2032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3128962"/>
                        <a:ext cx="1597025" cy="376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1" name="Object 5"/>
          <p:cNvGraphicFramePr>
            <a:graphicFrameLocks noChangeAspect="1"/>
          </p:cNvGraphicFramePr>
          <p:nvPr/>
        </p:nvGraphicFramePr>
        <p:xfrm>
          <a:off x="5638800" y="3128962"/>
          <a:ext cx="159702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48" name="Equation" r:id="rId8" imgW="952500" imgH="203200" progId="Equation.3">
                  <p:embed/>
                </p:oleObj>
              </mc:Choice>
              <mc:Fallback>
                <p:oleObj name="Equation" r:id="rId8" imgW="952500" imgH="2032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3128962"/>
                        <a:ext cx="1597025" cy="376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2" name="Object 6"/>
          <p:cNvGraphicFramePr>
            <a:graphicFrameLocks noChangeAspect="1"/>
          </p:cNvGraphicFramePr>
          <p:nvPr/>
        </p:nvGraphicFramePr>
        <p:xfrm>
          <a:off x="2687638" y="4271962"/>
          <a:ext cx="1427162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49" name="Equation" r:id="rId10" imgW="850900" imgH="203200" progId="Equation.3">
                  <p:embed/>
                </p:oleObj>
              </mc:Choice>
              <mc:Fallback>
                <p:oleObj name="Equation" r:id="rId10" imgW="850900" imgH="2032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7638" y="4271962"/>
                        <a:ext cx="1427162" cy="376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3" name="Object 7"/>
          <p:cNvGraphicFramePr>
            <a:graphicFrameLocks noChangeAspect="1"/>
          </p:cNvGraphicFramePr>
          <p:nvPr/>
        </p:nvGraphicFramePr>
        <p:xfrm>
          <a:off x="2514600" y="4652962"/>
          <a:ext cx="1427163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50" name="Equation" r:id="rId12" imgW="850900" imgH="203200" progId="Equation.3">
                  <p:embed/>
                </p:oleObj>
              </mc:Choice>
              <mc:Fallback>
                <p:oleObj name="Equation" r:id="rId12" imgW="850900" imgH="20320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4652962"/>
                        <a:ext cx="1427163" cy="376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6626500"/>
              </p:ext>
            </p:extLst>
          </p:nvPr>
        </p:nvGraphicFramePr>
        <p:xfrm>
          <a:off x="3923928" y="5301208"/>
          <a:ext cx="1766887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51" name="Equation" r:id="rId14" imgW="1054100" imgH="228600" progId="Equation.3">
                  <p:embed/>
                </p:oleObj>
              </mc:Choice>
              <mc:Fallback>
                <p:oleObj name="Equation" r:id="rId14" imgW="10541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28" y="5301208"/>
                        <a:ext cx="1766887" cy="422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 point detectors:</a:t>
            </a:r>
            <a:br>
              <a:rPr lang="en-US" dirty="0" smtClean="0"/>
            </a:br>
            <a:r>
              <a:rPr lang="en-US" dirty="0" smtClean="0"/>
              <a:t>Detecting Laplacian blobs (fixed scale)</a:t>
            </a:r>
          </a:p>
        </p:txBody>
      </p:sp>
      <p:pic>
        <p:nvPicPr>
          <p:cNvPr id="8195" name="Picture 3" descr="ErmiA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84457" y="2453576"/>
            <a:ext cx="4318485" cy="2873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 descr="ErmiA3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12551" y="2485308"/>
            <a:ext cx="4223097" cy="2809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 point detectors:</a:t>
            </a:r>
            <a:br>
              <a:rPr lang="en-US" dirty="0" smtClean="0"/>
            </a:br>
            <a:r>
              <a:rPr lang="en-US" dirty="0" smtClean="0"/>
              <a:t>Detecting Laplacian blobs (multi-scale)</a:t>
            </a:r>
          </a:p>
        </p:txBody>
      </p:sp>
      <p:pic>
        <p:nvPicPr>
          <p:cNvPr id="8195" name="Picture 3" descr="ErmiA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84457" y="2453576"/>
            <a:ext cx="4318485" cy="2873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 descr="ErmiA3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12551" y="2485308"/>
            <a:ext cx="4223097" cy="2809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 point detectors:</a:t>
            </a:r>
            <a:br>
              <a:rPr lang="en-US" dirty="0" smtClean="0"/>
            </a:br>
            <a:r>
              <a:rPr lang="en-US" dirty="0" smtClean="0"/>
              <a:t>Detecting blobs by Difference of Gaussians (DoG)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Difference of Gaussians (DoG) is an approximation to the Laplacian of Gaussian filter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Either subtract Gaussian filters prior to filtering or subtract filtered images.</a:t>
            </a:r>
          </a:p>
          <a:p>
            <a:r>
              <a:rPr lang="en-US" dirty="0" smtClean="0"/>
              <a:t>As before look for extrema in</a:t>
            </a:r>
          </a:p>
          <a:p>
            <a:r>
              <a:rPr lang="en-US" dirty="0" smtClean="0"/>
              <a:t>In a multi-scale setting compute the scale space images with factor </a:t>
            </a:r>
            <a:r>
              <a:rPr lang="en-US" i="1" dirty="0" smtClean="0"/>
              <a:t>k</a:t>
            </a:r>
            <a:r>
              <a:rPr lang="en-US" dirty="0" smtClean="0"/>
              <a:t> increase in scale and search for extrema in scale space. Can be combined with a Gaussian pyramid for increased processing speed. </a:t>
            </a:r>
          </a:p>
          <a:p>
            <a:endParaRPr lang="en-US" dirty="0" smtClean="0"/>
          </a:p>
        </p:txBody>
      </p:sp>
      <p:graphicFrame>
        <p:nvGraphicFramePr>
          <p:cNvPr id="72706" name="Object 2"/>
          <p:cNvGraphicFramePr>
            <a:graphicFrameLocks noChangeAspect="1"/>
          </p:cNvGraphicFramePr>
          <p:nvPr/>
        </p:nvGraphicFramePr>
        <p:xfrm>
          <a:off x="871537" y="2503487"/>
          <a:ext cx="4919663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" name="Equation" r:id="rId4" imgW="2667000" imgH="419100" progId="Equation.3">
                  <p:embed/>
                </p:oleObj>
              </mc:Choice>
              <mc:Fallback>
                <p:oleObj name="Equation" r:id="rId4" imgW="26670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1537" y="2503487"/>
                        <a:ext cx="4919663" cy="773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07" name="Object 3"/>
          <p:cNvGraphicFramePr>
            <a:graphicFrameLocks noChangeAspect="1"/>
          </p:cNvGraphicFramePr>
          <p:nvPr/>
        </p:nvGraphicFramePr>
        <p:xfrm>
          <a:off x="4876800" y="4648200"/>
          <a:ext cx="1077913" cy="30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2" name="Equation" r:id="rId6" imgW="584200" imgH="165100" progId="Equation.3">
                  <p:embed/>
                </p:oleObj>
              </mc:Choice>
              <mc:Fallback>
                <p:oleObj name="Equation" r:id="rId6" imgW="584200" imgH="165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4648200"/>
                        <a:ext cx="1077913" cy="303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0580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Multi-scale versus multi-resolution:</a:t>
            </a:r>
            <a:br>
              <a:rPr lang="en-US" dirty="0" smtClean="0"/>
            </a:br>
            <a:r>
              <a:rPr lang="en-US" dirty="0" smtClean="0"/>
              <a:t>The Gaussian pyramid</a:t>
            </a:r>
            <a:endParaRPr lang="en-US" dirty="0"/>
          </a:p>
        </p:txBody>
      </p:sp>
      <p:pic>
        <p:nvPicPr>
          <p:cNvPr id="4" name="Content Placeholder 3" descr="gaussian_pyramid.tiff"/>
          <p:cNvPicPr>
            <a:picLocks noGrp="1" noChangeAspect="1"/>
          </p:cNvPicPr>
          <p:nvPr>
            <p:ph idx="1"/>
          </p:nvPr>
        </p:nvPicPr>
        <p:blipFill>
          <a:blip r:embed="rId3"/>
          <a:srcRect l="-30080" r="-300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7583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490"/>
  <p:tag name="DEFAULTHEIGHT" val="335"/>
</p:tagLst>
</file>

<file path=ppt/theme/theme1.xml><?xml version="1.0" encoding="utf-8"?>
<a:theme xmlns:a="http://schemas.openxmlformats.org/drawingml/2006/main" name="DIKUTalkNew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DIKUTalkNew.potx</Template>
  <TotalTime>1422</TotalTime>
  <Words>2655</Words>
  <Application>Microsoft Macintosh PowerPoint</Application>
  <PresentationFormat>On-screen Show (4:3)</PresentationFormat>
  <Paragraphs>407</Paragraphs>
  <Slides>47</Slides>
  <Notes>36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DIKUTalkNew</vt:lpstr>
      <vt:lpstr>Equation</vt:lpstr>
      <vt:lpstr>Acrobat Document</vt:lpstr>
      <vt:lpstr>Descriptors:  Detecting Interest Points, attributing them with descriptors and and matching them</vt:lpstr>
      <vt:lpstr>Plan for today</vt:lpstr>
      <vt:lpstr>Recall: Linear scale space</vt:lpstr>
      <vt:lpstr>Recall:  Detecting blobs by Laplacian of Gaussian filter</vt:lpstr>
      <vt:lpstr>Interest point detectors: Multi-scale Laplacian blob detector</vt:lpstr>
      <vt:lpstr>Interest point detectors: Detecting Laplacian blobs (fixed scale)</vt:lpstr>
      <vt:lpstr>Interest point detectors: Detecting Laplacian blobs (multi-scale)</vt:lpstr>
      <vt:lpstr>Interest point detectors: Detecting blobs by Difference of Gaussians (DoG)</vt:lpstr>
      <vt:lpstr>Multi-scale versus multi-resolution: The Gaussian pyramid</vt:lpstr>
      <vt:lpstr>Interest point detectors: Detecting Harris corners (fixed scale)</vt:lpstr>
      <vt:lpstr>Interest point detectors: Detecting Harris corners (multi-scale)</vt:lpstr>
      <vt:lpstr>So which detectors are the best? </vt:lpstr>
      <vt:lpstr>Method: Play Around with Robots </vt:lpstr>
      <vt:lpstr>Method: A Configurable Computer Vision Workbench</vt:lpstr>
      <vt:lpstr>Our Analysis:  Investigate the recall rate of Interest Point Detectors</vt:lpstr>
      <vt:lpstr>Evaluation Criteria: Determining the Correctness of a Match</vt:lpstr>
      <vt:lpstr>Effect of position</vt:lpstr>
      <vt:lpstr>Outline of First Stage Findings</vt:lpstr>
      <vt:lpstr>Matching Strategy Illustrated</vt:lpstr>
      <vt:lpstr>What do we wish of a descriptor</vt:lpstr>
      <vt:lpstr>Matching patches</vt:lpstr>
      <vt:lpstr>Using raw pixel patches as descriptors</vt:lpstr>
      <vt:lpstr>Using raw pixel patches as descriptors</vt:lpstr>
      <vt:lpstr>Matching patches:  Normalized cross correlation</vt:lpstr>
      <vt:lpstr>Matching patches</vt:lpstr>
      <vt:lpstr>Open problems</vt:lpstr>
      <vt:lpstr>Scale Invariant Feature Transform (SIFT)</vt:lpstr>
      <vt:lpstr>PowerPoint Presentation</vt:lpstr>
      <vt:lpstr>SIFT: Rotational invariance by orientation            assignment</vt:lpstr>
      <vt:lpstr>SIFT: Rotational invariance by orientation            assignment</vt:lpstr>
      <vt:lpstr>PowerPoint Presentation</vt:lpstr>
      <vt:lpstr>The SIFT descriptor: Details</vt:lpstr>
      <vt:lpstr>The SIFT descriptor: Details</vt:lpstr>
      <vt:lpstr>SIFT matching:</vt:lpstr>
      <vt:lpstr>The SIFT descriptor invariance’s</vt:lpstr>
      <vt:lpstr>Open problems for SIFT descriptors</vt:lpstr>
      <vt:lpstr>Variations on SIFT</vt:lpstr>
      <vt:lpstr>DAISY – a common SIFT variation: Locations and spread of histograms</vt:lpstr>
      <vt:lpstr> What is the best detector and descriptor combination?  </vt:lpstr>
      <vt:lpstr>Detector - Descriptor Combination</vt:lpstr>
      <vt:lpstr>Evaluation Criteria</vt:lpstr>
      <vt:lpstr>Aside: ROC and AUC?</vt:lpstr>
      <vt:lpstr>Results at a Glance, Descriptors </vt:lpstr>
      <vt:lpstr>Outline of Findings</vt:lpstr>
      <vt:lpstr>Quote on Statistical Significance </vt:lpstr>
      <vt:lpstr>Literature</vt:lpstr>
      <vt:lpstr>Mandatory assignment 2: Feature extraction and matching</vt:lpstr>
    </vt:vector>
  </TitlesOfParts>
  <Company>University of Copenhagen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Features II</dc:title>
  <dc:creator>Kim Steenstrup Pedersen</dc:creator>
  <cp:lastModifiedBy>Søren Olsen</cp:lastModifiedBy>
  <cp:revision>219</cp:revision>
  <cp:lastPrinted>2013-11-25T10:11:06Z</cp:lastPrinted>
  <dcterms:created xsi:type="dcterms:W3CDTF">2012-11-26T11:34:58Z</dcterms:created>
  <dcterms:modified xsi:type="dcterms:W3CDTF">2015-11-30T10:23:18Z</dcterms:modified>
</cp:coreProperties>
</file>